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338" r:id="rId2"/>
    <p:sldId id="413" r:id="rId3"/>
    <p:sldId id="414" r:id="rId4"/>
    <p:sldId id="415" r:id="rId5"/>
    <p:sldId id="416" r:id="rId6"/>
    <p:sldId id="417" r:id="rId7"/>
    <p:sldId id="315" r:id="rId8"/>
    <p:sldId id="318" r:id="rId9"/>
    <p:sldId id="405" r:id="rId10"/>
    <p:sldId id="410" r:id="rId11"/>
    <p:sldId id="411" r:id="rId12"/>
    <p:sldId id="321" r:id="rId13"/>
    <p:sldId id="408" r:id="rId14"/>
    <p:sldId id="347" r:id="rId15"/>
    <p:sldId id="409" r:id="rId16"/>
    <p:sldId id="348" r:id="rId17"/>
    <p:sldId id="412" r:id="rId18"/>
    <p:sldId id="341" r:id="rId19"/>
    <p:sldId id="349" r:id="rId20"/>
    <p:sldId id="406" r:id="rId21"/>
    <p:sldId id="350" r:id="rId22"/>
    <p:sldId id="407" r:id="rId23"/>
    <p:sldId id="351" r:id="rId24"/>
    <p:sldId id="32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4F29"/>
    <a:srgbClr val="6C1D35"/>
    <a:srgbClr val="FFFFF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977" autoAdjust="0"/>
    <p:restoredTop sz="95326" autoAdjust="0"/>
  </p:normalViewPr>
  <p:slideViewPr>
    <p:cSldViewPr snapToGrid="0">
      <p:cViewPr varScale="1">
        <p:scale>
          <a:sx n="99" d="100"/>
          <a:sy n="99" d="100"/>
        </p:scale>
        <p:origin x="200" y="4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RULAQILLA BINTI KHAMIS" userId="3bc8354e-5c4b-415b-9f41-6af7b69ef341" providerId="ADAL" clId="{AE7019C8-8750-5001-A3B4-F897FDE50C03}"/>
    <pc:docChg chg="sldOrd">
      <pc:chgData name="NURULAQILLA BINTI KHAMIS" userId="3bc8354e-5c4b-415b-9f41-6af7b69ef341" providerId="ADAL" clId="{AE7019C8-8750-5001-A3B4-F897FDE50C03}" dt="2025-11-17T05:33:23.693" v="4" actId="20578"/>
      <pc:docMkLst>
        <pc:docMk/>
      </pc:docMkLst>
      <pc:sldChg chg="ord">
        <pc:chgData name="NURULAQILLA BINTI KHAMIS" userId="3bc8354e-5c4b-415b-9f41-6af7b69ef341" providerId="ADAL" clId="{AE7019C8-8750-5001-A3B4-F897FDE50C03}" dt="2025-11-17T05:30:32.552" v="0" actId="20578"/>
        <pc:sldMkLst>
          <pc:docMk/>
          <pc:sldMk cId="263705575" sldId="321"/>
        </pc:sldMkLst>
      </pc:sldChg>
      <pc:sldChg chg="ord">
        <pc:chgData name="NURULAQILLA BINTI KHAMIS" userId="3bc8354e-5c4b-415b-9f41-6af7b69ef341" providerId="ADAL" clId="{AE7019C8-8750-5001-A3B4-F897FDE50C03}" dt="2025-11-17T05:33:14.909" v="1" actId="20578"/>
        <pc:sldMkLst>
          <pc:docMk/>
          <pc:sldMk cId="1559851199" sldId="413"/>
        </pc:sldMkLst>
      </pc:sldChg>
      <pc:sldChg chg="ord">
        <pc:chgData name="NURULAQILLA BINTI KHAMIS" userId="3bc8354e-5c4b-415b-9f41-6af7b69ef341" providerId="ADAL" clId="{AE7019C8-8750-5001-A3B4-F897FDE50C03}" dt="2025-11-17T05:33:17.242" v="2" actId="20578"/>
        <pc:sldMkLst>
          <pc:docMk/>
          <pc:sldMk cId="3984827798" sldId="414"/>
        </pc:sldMkLst>
      </pc:sldChg>
      <pc:sldChg chg="ord">
        <pc:chgData name="NURULAQILLA BINTI KHAMIS" userId="3bc8354e-5c4b-415b-9f41-6af7b69ef341" providerId="ADAL" clId="{AE7019C8-8750-5001-A3B4-F897FDE50C03}" dt="2025-11-17T05:33:20.126" v="3" actId="20578"/>
        <pc:sldMkLst>
          <pc:docMk/>
          <pc:sldMk cId="1439057006" sldId="415"/>
        </pc:sldMkLst>
      </pc:sldChg>
      <pc:sldChg chg="ord">
        <pc:chgData name="NURULAQILLA BINTI KHAMIS" userId="3bc8354e-5c4b-415b-9f41-6af7b69ef341" providerId="ADAL" clId="{AE7019C8-8750-5001-A3B4-F897FDE50C03}" dt="2025-11-17T05:33:23.693" v="4" actId="20578"/>
        <pc:sldMkLst>
          <pc:docMk/>
          <pc:sldMk cId="183191650" sldId="41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09BF-53EE-4D84-844F-BEC1430829BC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2B6879-5321-45FF-A6AE-E6B1BB62C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41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How to attract participant on how to understand the use of Git and GitHub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B6879-5321-45FF-A6AE-E6B1BB62CB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717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How to attract participant on how to understand the use of Git and GitHub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B6879-5321-45FF-A6AE-E6B1BB62CB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21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B6879-5321-45FF-A6AE-E6B1BB62CBA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22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B6879-5321-45FF-A6AE-E6B1BB62CBA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85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Example game developer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B6879-5321-45FF-A6AE-E6B1BB62CBA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266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Example source code for research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B6879-5321-45FF-A6AE-E6B1BB62CBA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038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6.sv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tiff"/><Relationship Id="rId5" Type="http://schemas.openxmlformats.org/officeDocument/2006/relationships/image" Target="../media/image8.svg"/><Relationship Id="rId10" Type="http://schemas.openxmlformats.org/officeDocument/2006/relationships/image" Target="../media/image12.sv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jpe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A77FC49-908E-7282-71D1-FF9B45CC79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28041" y="-1428041"/>
            <a:ext cx="6880030" cy="97361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FB5ACA-D821-A539-94D6-EEC7337F3A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99000"/>
          </a:blip>
          <a:stretch>
            <a:fillRect/>
          </a:stretch>
        </p:blipFill>
        <p:spPr>
          <a:xfrm rot="10800000" flipV="1">
            <a:off x="59093" y="0"/>
            <a:ext cx="12073813" cy="31091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500D8EF-2DF1-88B7-4784-92F60D932A2D}"/>
              </a:ext>
            </a:extLst>
          </p:cNvPr>
          <p:cNvSpPr/>
          <p:nvPr userDrawn="1"/>
        </p:nvSpPr>
        <p:spPr>
          <a:xfrm rot="5400000">
            <a:off x="5953544" y="641578"/>
            <a:ext cx="284909" cy="12192000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18E44-B184-3318-E83E-1ED0427C4C32}"/>
              </a:ext>
            </a:extLst>
          </p:cNvPr>
          <p:cNvSpPr txBox="1"/>
          <p:nvPr userDrawn="1"/>
        </p:nvSpPr>
        <p:spPr>
          <a:xfrm>
            <a:off x="5479363" y="6595121"/>
            <a:ext cx="13773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0" dirty="0">
                <a:solidFill>
                  <a:schemeClr val="bg1">
                    <a:lumMod val="95000"/>
                  </a:schemeClr>
                </a:solidFill>
                <a:ea typeface="Montserrat Semi" charset="0"/>
                <a:cs typeface="Montserrat Semi" charset="0"/>
              </a:rPr>
              <a:t>www.utm.my</a:t>
            </a:r>
            <a:endParaRPr lang="en-US" sz="1100" b="1" i="0" dirty="0">
              <a:solidFill>
                <a:schemeClr val="accent4"/>
              </a:solidFill>
              <a:ea typeface="Montserrat Semi" charset="0"/>
              <a:cs typeface="Montserrat Semi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067647-2A24-7F60-343F-54B2D048AA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42" y="351772"/>
            <a:ext cx="2249407" cy="75189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97967C0-3D58-5E35-54C4-0E7C25DA82B1}"/>
              </a:ext>
            </a:extLst>
          </p:cNvPr>
          <p:cNvGrpSpPr/>
          <p:nvPr userDrawn="1"/>
        </p:nvGrpSpPr>
        <p:grpSpPr>
          <a:xfrm>
            <a:off x="2821039" y="123568"/>
            <a:ext cx="2892962" cy="1174663"/>
            <a:chOff x="9707871" y="-53009"/>
            <a:chExt cx="2592079" cy="105249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87160AC-9941-06E6-6BE6-5A27DEA28C61}"/>
                </a:ext>
              </a:extLst>
            </p:cNvPr>
            <p:cNvSpPr/>
            <p:nvPr/>
          </p:nvSpPr>
          <p:spPr>
            <a:xfrm>
              <a:off x="10327492" y="120650"/>
              <a:ext cx="1756558" cy="7747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53A3B51-85B4-8A53-BFC7-2B28EB1C2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7871" y="-53009"/>
              <a:ext cx="2592079" cy="1052492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4E4F67B-6D5F-A42A-FF58-6D31BF087E5D}"/>
              </a:ext>
            </a:extLst>
          </p:cNvPr>
          <p:cNvSpPr txBox="1"/>
          <p:nvPr userDrawn="1"/>
        </p:nvSpPr>
        <p:spPr>
          <a:xfrm>
            <a:off x="7162799" y="6595932"/>
            <a:ext cx="5029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for Center for Artificial Intelligence and Robotics, UTM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FA8326-62BF-7DB5-D8A2-6AFA5BBF0945}"/>
              </a:ext>
            </a:extLst>
          </p:cNvPr>
          <p:cNvSpPr/>
          <p:nvPr userDrawn="1"/>
        </p:nvSpPr>
        <p:spPr>
          <a:xfrm>
            <a:off x="5618168" y="6671483"/>
            <a:ext cx="1190970" cy="1608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59644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5A05E41-FECA-555C-4DA5-FBDABE88EA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99000"/>
          </a:blip>
          <a:stretch>
            <a:fillRect/>
          </a:stretch>
        </p:blipFill>
        <p:spPr>
          <a:xfrm rot="10800000" flipV="1">
            <a:off x="6764" y="1270"/>
            <a:ext cx="12073813" cy="310918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EFDB3D2-BABB-4614-ACBD-74206D54EFA7}"/>
              </a:ext>
            </a:extLst>
          </p:cNvPr>
          <p:cNvGrpSpPr/>
          <p:nvPr userDrawn="1"/>
        </p:nvGrpSpPr>
        <p:grpSpPr>
          <a:xfrm flipH="1">
            <a:off x="8896479" y="6438899"/>
            <a:ext cx="3295521" cy="419101"/>
            <a:chOff x="0" y="6438899"/>
            <a:chExt cx="4425450" cy="4191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C9DBE5-42FF-593C-82CE-C4B2774E3AD0}"/>
                </a:ext>
              </a:extLst>
            </p:cNvPr>
            <p:cNvSpPr/>
            <p:nvPr userDrawn="1"/>
          </p:nvSpPr>
          <p:spPr>
            <a:xfrm>
              <a:off x="0" y="6438900"/>
              <a:ext cx="4115884" cy="419099"/>
            </a:xfrm>
            <a:prstGeom prst="rect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ight Triangle 14">
              <a:extLst>
                <a:ext uri="{FF2B5EF4-FFF2-40B4-BE49-F238E27FC236}">
                  <a16:creationId xmlns:a16="http://schemas.microsoft.com/office/drawing/2014/main" id="{D8516993-C2D5-28D4-6E6E-D3A5B19FD20F}"/>
                </a:ext>
              </a:extLst>
            </p:cNvPr>
            <p:cNvSpPr/>
            <p:nvPr userDrawn="1"/>
          </p:nvSpPr>
          <p:spPr>
            <a:xfrm>
              <a:off x="4115884" y="6438899"/>
              <a:ext cx="309566" cy="419100"/>
            </a:xfrm>
            <a:prstGeom prst="rtTriangle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B218D0-0E4A-6601-1430-D75D1D898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4974" y="2766218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407DD1-72E8-53B4-A8B5-16105BC66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621DE3-618B-CDA6-C30A-1DB7F4E9C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568125-E5E8-EEE2-D064-3848DBBA6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F13517-FB38-BE9B-5A77-235BBF8CE8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15FA5D2-1257-770C-1E2F-2CCA5238FD2A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9FA834-B150-3245-D347-588904243A5E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EF11FA-4280-83FF-5E5F-70581310F2C4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1669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80EC996-29B5-35CD-CAA8-09FAAB535A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4713261" y="1270"/>
            <a:ext cx="7112053" cy="183146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4E085B5-6456-E991-6904-BB25D1005185}"/>
              </a:ext>
            </a:extLst>
          </p:cNvPr>
          <p:cNvSpPr/>
          <p:nvPr userDrawn="1"/>
        </p:nvSpPr>
        <p:spPr>
          <a:xfrm>
            <a:off x="-38099" y="0"/>
            <a:ext cx="4764088" cy="6858000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B5AF6C-3A58-DD89-B778-7C9B4E493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771969" cy="1600200"/>
          </a:xfrm>
        </p:spPr>
        <p:txBody>
          <a:bodyPr anchor="b">
            <a:normAutofit/>
          </a:bodyPr>
          <a:lstStyle>
            <a:lvl1pPr>
              <a:defRPr sz="28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30643-5DEF-0301-05FB-43BFE7810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C84E7D-D23B-8AA6-561F-6482F0A12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77196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60D1C3-135E-09A0-2E54-EFBC9A5D9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E11F67-329D-954C-CD5C-1AA093EC2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5EB87E-06D7-61E3-D9E0-49BF14B3E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8EA7C3-CAA4-9F46-F633-CAA69D61B6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DD1F696-3383-CCD0-5F6F-4B9E89375262}"/>
              </a:ext>
            </a:extLst>
          </p:cNvPr>
          <p:cNvSpPr/>
          <p:nvPr userDrawn="1"/>
        </p:nvSpPr>
        <p:spPr>
          <a:xfrm rot="5400000">
            <a:off x="1324286" y="3399184"/>
            <a:ext cx="6858000" cy="596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7DF8517-697A-D659-D645-CCC025297F18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8F6DD2-968A-9801-9B22-22DBD1C894E0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835E16-0810-A050-7387-E04FC0CFD8C9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0109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BDE0F43-CB86-1C9B-53B1-54930B9BBD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6765" y="1270"/>
            <a:ext cx="7112053" cy="18314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0B7684-EC45-6927-3B6A-1A807A57857D}"/>
              </a:ext>
            </a:extLst>
          </p:cNvPr>
          <p:cNvSpPr txBox="1"/>
          <p:nvPr userDrawn="1"/>
        </p:nvSpPr>
        <p:spPr>
          <a:xfrm>
            <a:off x="7162799" y="6595932"/>
            <a:ext cx="5029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kern="0" dirty="0">
                <a:solidFill>
                  <a:srgbClr val="6C1D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for Center for Artificial Intelligence and Robotics, UTM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4ED4625-58BB-2550-D522-15FD62BCCECF}"/>
              </a:ext>
            </a:extLst>
          </p:cNvPr>
          <p:cNvGrpSpPr/>
          <p:nvPr userDrawn="1"/>
        </p:nvGrpSpPr>
        <p:grpSpPr>
          <a:xfrm>
            <a:off x="9707871" y="-53009"/>
            <a:ext cx="2592079" cy="1052492"/>
            <a:chOff x="9707871" y="-53009"/>
            <a:chExt cx="2592079" cy="105249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F559405-9ADA-429C-76A7-81691917BD51}"/>
                </a:ext>
              </a:extLst>
            </p:cNvPr>
            <p:cNvSpPr/>
            <p:nvPr/>
          </p:nvSpPr>
          <p:spPr>
            <a:xfrm>
              <a:off x="10327492" y="120650"/>
              <a:ext cx="1756558" cy="7747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983A038-18BB-F666-E66D-14F8264A7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7871" y="-53009"/>
              <a:ext cx="2592079" cy="1052492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78EDBE7-8CCB-AE83-3AE7-DB0BB3400118}"/>
              </a:ext>
            </a:extLst>
          </p:cNvPr>
          <p:cNvSpPr/>
          <p:nvPr userDrawn="1"/>
        </p:nvSpPr>
        <p:spPr>
          <a:xfrm>
            <a:off x="-1" y="6808662"/>
            <a:ext cx="12249013" cy="1089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5DC66D-E790-38E3-62C7-15BAE9E44F06}"/>
              </a:ext>
            </a:extLst>
          </p:cNvPr>
          <p:cNvSpPr/>
          <p:nvPr userDrawn="1"/>
        </p:nvSpPr>
        <p:spPr>
          <a:xfrm>
            <a:off x="0" y="6815959"/>
            <a:ext cx="12192000" cy="46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996132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-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86208AF-0FB5-0709-9E4A-86BB9C81B267}"/>
              </a:ext>
            </a:extLst>
          </p:cNvPr>
          <p:cNvSpPr/>
          <p:nvPr userDrawn="1"/>
        </p:nvSpPr>
        <p:spPr>
          <a:xfrm>
            <a:off x="-38100" y="0"/>
            <a:ext cx="12230100" cy="6858000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D46B25-0C92-A630-DD9E-0DC228627926}"/>
              </a:ext>
            </a:extLst>
          </p:cNvPr>
          <p:cNvGrpSpPr/>
          <p:nvPr userDrawn="1"/>
        </p:nvGrpSpPr>
        <p:grpSpPr>
          <a:xfrm>
            <a:off x="7180119" y="6473574"/>
            <a:ext cx="5011881" cy="390911"/>
            <a:chOff x="7180118" y="6489891"/>
            <a:chExt cx="5011881" cy="39091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A51D9DD-D54B-BD6E-1FC0-1E96064A7DD4}"/>
                </a:ext>
              </a:extLst>
            </p:cNvPr>
            <p:cNvSpPr/>
            <p:nvPr userDrawn="1"/>
          </p:nvSpPr>
          <p:spPr>
            <a:xfrm rot="10800000">
              <a:off x="7393415" y="6489891"/>
              <a:ext cx="4798584" cy="390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B12D63A4-B45F-D7EE-07AE-ED4F2AA9FBF6}"/>
                </a:ext>
              </a:extLst>
            </p:cNvPr>
            <p:cNvSpPr/>
            <p:nvPr userDrawn="1"/>
          </p:nvSpPr>
          <p:spPr>
            <a:xfrm rot="10800000" flipV="1">
              <a:off x="7180118" y="6489895"/>
              <a:ext cx="213299" cy="39090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E4DBBFF-D866-CE38-8CC8-48E42BA7EF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220" y="283589"/>
            <a:ext cx="1470825" cy="497461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38C0B1-8B0B-33DB-42B1-6BBD5950D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7F86FD-0946-30C8-BC74-577779A4D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CEAC2-352E-92E4-C579-C2A59B694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ECA337-96B6-AF15-88CE-5A1B9B8EBDB6}"/>
              </a:ext>
            </a:extLst>
          </p:cNvPr>
          <p:cNvGrpSpPr/>
          <p:nvPr userDrawn="1"/>
        </p:nvGrpSpPr>
        <p:grpSpPr>
          <a:xfrm>
            <a:off x="-58882" y="0"/>
            <a:ext cx="2130820" cy="390908"/>
            <a:chOff x="-58882" y="0"/>
            <a:chExt cx="2130820" cy="39090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55327DB-3941-6535-2638-26DDF5148B23}"/>
                </a:ext>
              </a:extLst>
            </p:cNvPr>
            <p:cNvSpPr/>
            <p:nvPr userDrawn="1"/>
          </p:nvSpPr>
          <p:spPr>
            <a:xfrm>
              <a:off x="-58882" y="1"/>
              <a:ext cx="1921715" cy="390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ight Triangle 13">
              <a:extLst>
                <a:ext uri="{FF2B5EF4-FFF2-40B4-BE49-F238E27FC236}">
                  <a16:creationId xmlns:a16="http://schemas.microsoft.com/office/drawing/2014/main" id="{751988F2-DBDB-53FA-2E8B-DE674D6D2B6A}"/>
                </a:ext>
              </a:extLst>
            </p:cNvPr>
            <p:cNvSpPr/>
            <p:nvPr userDrawn="1"/>
          </p:nvSpPr>
          <p:spPr>
            <a:xfrm flipV="1">
              <a:off x="1858639" y="0"/>
              <a:ext cx="213299" cy="39090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5B451E3-7C30-F7E8-27F1-20A1711850CE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F9E3A6-8792-EBEF-E21F-6506CA347F72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D7814D-56F3-7C85-157F-E73DAB5F0429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28284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450D105-3168-9AA2-1E36-18264E43F5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6765" y="1270"/>
            <a:ext cx="7112053" cy="18314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117FA9-E26A-4F12-3480-6499E26C73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2F26ABC-4A2D-3F29-949F-D733E61C91B2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ED001F-8063-F3C7-2FEF-E453A15D6F8A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584E66-4123-80C8-F229-404A09AEC330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12957FA-0954-130C-016A-4BAA3351102F}"/>
              </a:ext>
            </a:extLst>
          </p:cNvPr>
          <p:cNvSpPr/>
          <p:nvPr userDrawn="1"/>
        </p:nvSpPr>
        <p:spPr>
          <a:xfrm rot="5400000">
            <a:off x="6073139" y="761174"/>
            <a:ext cx="45719" cy="12192000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66B21FD-2E85-AC69-77BD-EB2A0637DEC8}"/>
              </a:ext>
            </a:extLst>
          </p:cNvPr>
          <p:cNvGrpSpPr/>
          <p:nvPr userDrawn="1"/>
        </p:nvGrpSpPr>
        <p:grpSpPr>
          <a:xfrm>
            <a:off x="9707871" y="-53009"/>
            <a:ext cx="2592079" cy="1052492"/>
            <a:chOff x="9707871" y="-53009"/>
            <a:chExt cx="2592079" cy="105249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E0DFD36-46E2-78F0-E3EF-3009B2E6AE0C}"/>
                </a:ext>
              </a:extLst>
            </p:cNvPr>
            <p:cNvSpPr/>
            <p:nvPr/>
          </p:nvSpPr>
          <p:spPr>
            <a:xfrm>
              <a:off x="10327492" y="120650"/>
              <a:ext cx="1756558" cy="7747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BBCABE7-6BA8-4A9B-A4D7-A7FA34E8E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7871" y="-53009"/>
              <a:ext cx="2592079" cy="1052492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64574C0-E2EA-B5F2-8AE6-52C2CA5B012B}"/>
              </a:ext>
            </a:extLst>
          </p:cNvPr>
          <p:cNvSpPr txBox="1"/>
          <p:nvPr userDrawn="1"/>
        </p:nvSpPr>
        <p:spPr>
          <a:xfrm>
            <a:off x="7162799" y="6595932"/>
            <a:ext cx="5029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kern="0" dirty="0">
                <a:solidFill>
                  <a:srgbClr val="6C1D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for Center for Artificial Intelligence and Robotics, UTM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6BBED9-CBD6-5A77-2EB6-6F803EC94E77}"/>
              </a:ext>
            </a:extLst>
          </p:cNvPr>
          <p:cNvSpPr/>
          <p:nvPr userDrawn="1"/>
        </p:nvSpPr>
        <p:spPr>
          <a:xfrm rot="16200000">
            <a:off x="11152257" y="5409768"/>
            <a:ext cx="1782417" cy="2970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8947F9-1ADC-FFE1-B066-90A6CC7E9D3D}"/>
              </a:ext>
            </a:extLst>
          </p:cNvPr>
          <p:cNvSpPr/>
          <p:nvPr userDrawn="1"/>
        </p:nvSpPr>
        <p:spPr>
          <a:xfrm>
            <a:off x="-1" y="6808662"/>
            <a:ext cx="12249013" cy="1089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E7922BC-94D0-3311-6842-28766FB8A6D4}"/>
              </a:ext>
            </a:extLst>
          </p:cNvPr>
          <p:cNvSpPr/>
          <p:nvPr userDrawn="1"/>
        </p:nvSpPr>
        <p:spPr>
          <a:xfrm>
            <a:off x="0" y="6815959"/>
            <a:ext cx="12192000" cy="46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433504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450D105-3168-9AA2-1E36-18264E43F5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6765" y="1270"/>
            <a:ext cx="7112053" cy="1831461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C3EA9C-34EA-199C-CEF0-8463AAE7D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6D9ED6-2507-9043-2434-14990C290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15142B-2BCF-3584-CF46-5568AF239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117FA9-E26A-4F12-3480-6499E26C73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2F26ABC-4A2D-3F29-949F-D733E61C91B2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ED001F-8063-F3C7-2FEF-E453A15D6F8A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584E66-4123-80C8-F229-404A09AEC330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CAE4AFB9-D289-5BB8-FC6E-3A98AE611BFD}"/>
              </a:ext>
            </a:extLst>
          </p:cNvPr>
          <p:cNvSpPr/>
          <p:nvPr userDrawn="1"/>
        </p:nvSpPr>
        <p:spPr>
          <a:xfrm rot="5400000">
            <a:off x="6079906" y="-6086095"/>
            <a:ext cx="45719" cy="12192000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59C5E7F-48AB-BACC-5157-81B702629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781051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8661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0C8336-6E97-19E8-88CA-FE902FF18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0694A3-909C-4BC7-8684-CF6A8DF61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86F0-1709-92BF-CEC8-7DFA93F80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7993728-E209-C557-FA87-A687A2439D90}"/>
              </a:ext>
            </a:extLst>
          </p:cNvPr>
          <p:cNvGrpSpPr/>
          <p:nvPr userDrawn="1"/>
        </p:nvGrpSpPr>
        <p:grpSpPr>
          <a:xfrm>
            <a:off x="0" y="0"/>
            <a:ext cx="4323456" cy="7438348"/>
            <a:chOff x="0" y="0"/>
            <a:chExt cx="4323456" cy="7438348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291997A-C196-DCDE-0EA0-51D4FDEDAD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0"/>
              <a:ext cx="3118649" cy="4463581"/>
            </a:xfrm>
            <a:prstGeom prst="rect">
              <a:avLst/>
            </a:prstGeom>
          </p:spPr>
        </p:pic>
        <p:sp>
          <p:nvSpPr>
            <p:cNvPr id="2" name="Parallelogram 1">
              <a:extLst>
                <a:ext uri="{FF2B5EF4-FFF2-40B4-BE49-F238E27FC236}">
                  <a16:creationId xmlns:a16="http://schemas.microsoft.com/office/drawing/2014/main" id="{14354985-0AB8-E860-28D0-17AD10E6B863}"/>
                </a:ext>
              </a:extLst>
            </p:cNvPr>
            <p:cNvSpPr/>
            <p:nvPr userDrawn="1"/>
          </p:nvSpPr>
          <p:spPr>
            <a:xfrm rot="8446488">
              <a:off x="1155879" y="3069975"/>
              <a:ext cx="2214654" cy="3120244"/>
            </a:xfrm>
            <a:prstGeom prst="parallelogram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9C95F9B9-2A5B-F93A-EA33-600D61519C46}"/>
                </a:ext>
              </a:extLst>
            </p:cNvPr>
            <p:cNvSpPr/>
            <p:nvPr userDrawn="1"/>
          </p:nvSpPr>
          <p:spPr>
            <a:xfrm rot="8446488">
              <a:off x="2539020" y="5497285"/>
              <a:ext cx="1784436" cy="1941063"/>
            </a:xfrm>
            <a:custGeom>
              <a:avLst/>
              <a:gdLst>
                <a:gd name="connsiteX0" fmla="*/ 0 w 2214654"/>
                <a:gd name="connsiteY0" fmla="*/ 3120244 h 3120244"/>
                <a:gd name="connsiteX1" fmla="*/ 553664 w 2214654"/>
                <a:gd name="connsiteY1" fmla="*/ 0 h 3120244"/>
                <a:gd name="connsiteX2" fmla="*/ 2214654 w 2214654"/>
                <a:gd name="connsiteY2" fmla="*/ 0 h 3120244"/>
                <a:gd name="connsiteX3" fmla="*/ 1660991 w 2214654"/>
                <a:gd name="connsiteY3" fmla="*/ 3120244 h 3120244"/>
                <a:gd name="connsiteX4" fmla="*/ 0 w 2214654"/>
                <a:gd name="connsiteY4" fmla="*/ 3120244 h 3120244"/>
                <a:gd name="connsiteX0" fmla="*/ 0 w 2214654"/>
                <a:gd name="connsiteY0" fmla="*/ 3120244 h 3120244"/>
                <a:gd name="connsiteX1" fmla="*/ 341522 w 2214654"/>
                <a:gd name="connsiteY1" fmla="*/ 1179181 h 3120244"/>
                <a:gd name="connsiteX2" fmla="*/ 2214654 w 2214654"/>
                <a:gd name="connsiteY2" fmla="*/ 0 h 3120244"/>
                <a:gd name="connsiteX3" fmla="*/ 1660991 w 2214654"/>
                <a:gd name="connsiteY3" fmla="*/ 3120244 h 3120244"/>
                <a:gd name="connsiteX4" fmla="*/ 0 w 2214654"/>
                <a:gd name="connsiteY4" fmla="*/ 3120244 h 3120244"/>
                <a:gd name="connsiteX0" fmla="*/ 0 w 1784436"/>
                <a:gd name="connsiteY0" fmla="*/ 1941063 h 1941063"/>
                <a:gd name="connsiteX1" fmla="*/ 341522 w 1784436"/>
                <a:gd name="connsiteY1" fmla="*/ 0 h 1941063"/>
                <a:gd name="connsiteX2" fmla="*/ 1784436 w 1784436"/>
                <a:gd name="connsiteY2" fmla="*/ 1205605 h 1941063"/>
                <a:gd name="connsiteX3" fmla="*/ 1660991 w 1784436"/>
                <a:gd name="connsiteY3" fmla="*/ 1941063 h 1941063"/>
                <a:gd name="connsiteX4" fmla="*/ 0 w 1784436"/>
                <a:gd name="connsiteY4" fmla="*/ 1941063 h 194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4436" h="1941063">
                  <a:moveTo>
                    <a:pt x="0" y="1941063"/>
                  </a:moveTo>
                  <a:lnTo>
                    <a:pt x="341522" y="0"/>
                  </a:lnTo>
                  <a:lnTo>
                    <a:pt x="1784436" y="1205605"/>
                  </a:lnTo>
                  <a:lnTo>
                    <a:pt x="1660991" y="1941063"/>
                  </a:lnTo>
                  <a:lnTo>
                    <a:pt x="0" y="1941063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0B5606AF-41C6-0137-32A8-807A0A5D0D4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2126331" y="-1062392"/>
            <a:ext cx="2405080" cy="33850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F4D5AD-886B-F49D-187E-EF188BA5C86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99000"/>
          </a:blip>
          <a:stretch>
            <a:fillRect/>
          </a:stretch>
        </p:blipFill>
        <p:spPr>
          <a:xfrm rot="5400000" flipV="1">
            <a:off x="-2602281" y="2616106"/>
            <a:ext cx="7046892" cy="181468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DB128DF-CD31-0CEB-4D7C-71A65806236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83211" y="3743462"/>
            <a:ext cx="2080701" cy="297801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FF214BE-EBD1-4C75-B559-2A68D3A7182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1830037" y="6046777"/>
            <a:ext cx="41910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49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E22F56BC-829B-3BC8-96F9-8B26B69F0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33" b="797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D44EBC3-45F4-19C6-0AEB-16C907B4BCB5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12000">
                <a:srgbClr val="6C1D35">
                  <a:alpha val="68000"/>
                </a:srgbClr>
              </a:gs>
              <a:gs pos="77000">
                <a:schemeClr val="accent1">
                  <a:lumMod val="75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28AE63-F58B-C295-2F24-0E7B07553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D40798-1691-00D6-C3D9-64CC3EB8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1A835F-2749-4B9F-A9CB-5E0BF430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BBA782F0-1339-9AD7-88E8-E482862A0C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 flipH="1">
            <a:off x="7112000" y="-35081"/>
            <a:ext cx="4917440" cy="6921189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955F31CF-FB2A-3612-E2CA-58665EF22E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 flipH="1">
            <a:off x="11268262" y="349094"/>
            <a:ext cx="2010036" cy="282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884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9A0EB9F-5240-3366-0373-E8B7C3C2A4FE}"/>
              </a:ext>
            </a:extLst>
          </p:cNvPr>
          <p:cNvSpPr/>
          <p:nvPr userDrawn="1"/>
        </p:nvSpPr>
        <p:spPr>
          <a:xfrm>
            <a:off x="0" y="-2"/>
            <a:ext cx="12230100" cy="6858001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AF7B2D7-FB34-55B3-113A-7F96DDA7A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7"/>
          <a:stretch/>
        </p:blipFill>
        <p:spPr>
          <a:xfrm rot="16200000">
            <a:off x="2686050" y="-2686050"/>
            <a:ext cx="6858000" cy="122301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7B2BBA-3015-27B9-D210-D15544F2C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FAB71C-4835-3D07-2B7F-A7456A46C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E7A9C-9AFC-99CF-42E5-627A58693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43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CAB3E7-A192-D902-B47D-B2CC33AF3A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99000"/>
          </a:blip>
          <a:stretch>
            <a:fillRect/>
          </a:stretch>
        </p:blipFill>
        <p:spPr>
          <a:xfrm rot="10800000" flipV="1">
            <a:off x="6764" y="1270"/>
            <a:ext cx="12073813" cy="310918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9956ED8E-CF4D-D756-5FA9-5F3263853A9C}"/>
              </a:ext>
            </a:extLst>
          </p:cNvPr>
          <p:cNvGrpSpPr/>
          <p:nvPr userDrawn="1"/>
        </p:nvGrpSpPr>
        <p:grpSpPr>
          <a:xfrm>
            <a:off x="0" y="6438899"/>
            <a:ext cx="4425450" cy="419100"/>
            <a:chOff x="0" y="6438899"/>
            <a:chExt cx="4425450" cy="4191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85CCF7-2507-F40E-2E71-04B5C07C7F09}"/>
                </a:ext>
              </a:extLst>
            </p:cNvPr>
            <p:cNvSpPr/>
            <p:nvPr userDrawn="1"/>
          </p:nvSpPr>
          <p:spPr>
            <a:xfrm>
              <a:off x="0" y="6438900"/>
              <a:ext cx="4115884" cy="419099"/>
            </a:xfrm>
            <a:prstGeom prst="rect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Triangle 27">
              <a:extLst>
                <a:ext uri="{FF2B5EF4-FFF2-40B4-BE49-F238E27FC236}">
                  <a16:creationId xmlns:a16="http://schemas.microsoft.com/office/drawing/2014/main" id="{891B4BFE-7090-CB15-ACE2-E76D3D5E6402}"/>
                </a:ext>
              </a:extLst>
            </p:cNvPr>
            <p:cNvSpPr/>
            <p:nvPr userDrawn="1"/>
          </p:nvSpPr>
          <p:spPr>
            <a:xfrm>
              <a:off x="4115884" y="6438899"/>
              <a:ext cx="309566" cy="419100"/>
            </a:xfrm>
            <a:prstGeom prst="rtTriangle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796ACF-1284-B0D3-20AC-1A411B0BC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47751"/>
            <a:ext cx="10515600" cy="1500187"/>
          </a:xfrm>
        </p:spPr>
        <p:txBody>
          <a:bodyPr anchor="t">
            <a:normAutofit/>
          </a:bodyPr>
          <a:lstStyle>
            <a:lvl1pPr>
              <a:defRPr sz="4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66E6B-CFF2-F241-A3D1-4FD4DAC4FA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814638"/>
            <a:ext cx="10515600" cy="33575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6DBAF-8EC8-76B5-BD68-4EE498D12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C1A71-0977-DB43-6672-9DD2B43F0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1AA75-9A52-677C-BAAB-361020BE4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CA6469-707B-4B2D-CE38-C2E80563F8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B94ABDC-D409-D0CF-BFD9-E874B46B7EEF}"/>
              </a:ext>
            </a:extLst>
          </p:cNvPr>
          <p:cNvGrpSpPr/>
          <p:nvPr userDrawn="1"/>
        </p:nvGrpSpPr>
        <p:grpSpPr>
          <a:xfrm>
            <a:off x="0" y="0"/>
            <a:ext cx="2135014" cy="390908"/>
            <a:chOff x="0" y="0"/>
            <a:chExt cx="2135014" cy="39090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5CC8F0A-14AF-F65B-6D14-A51CBEFF1729}"/>
                </a:ext>
              </a:extLst>
            </p:cNvPr>
            <p:cNvSpPr/>
            <p:nvPr userDrawn="1"/>
          </p:nvSpPr>
          <p:spPr>
            <a:xfrm>
              <a:off x="0" y="1"/>
              <a:ext cx="1921715" cy="390907"/>
            </a:xfrm>
            <a:prstGeom prst="rect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Triangle 22">
              <a:extLst>
                <a:ext uri="{FF2B5EF4-FFF2-40B4-BE49-F238E27FC236}">
                  <a16:creationId xmlns:a16="http://schemas.microsoft.com/office/drawing/2014/main" id="{7D170A48-ED14-4722-ED48-412F8B7C44AA}"/>
                </a:ext>
              </a:extLst>
            </p:cNvPr>
            <p:cNvSpPr/>
            <p:nvPr userDrawn="1"/>
          </p:nvSpPr>
          <p:spPr>
            <a:xfrm flipV="1">
              <a:off x="1921715" y="0"/>
              <a:ext cx="213299" cy="390907"/>
            </a:xfrm>
            <a:prstGeom prst="rtTriangle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4B6D801-7EDC-E981-F405-040472A43AB5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90F7BDA-9A67-4500-FC96-D0DCA5669FC2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D3808A-7510-8E14-D035-56A7CA6C58A0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226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45FB79D-2789-2E82-ACD5-FA141CFFB8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99000"/>
          </a:blip>
          <a:stretch>
            <a:fillRect/>
          </a:stretch>
        </p:blipFill>
        <p:spPr>
          <a:xfrm rot="10800000" flipV="1">
            <a:off x="6764" y="1270"/>
            <a:ext cx="12073813" cy="3109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6C3F4-36B0-1561-8EFF-3B31A7774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381125"/>
          </a:xfrm>
        </p:spPr>
        <p:txBody>
          <a:bodyPr anchor="t">
            <a:normAutofit/>
          </a:bodyPr>
          <a:lstStyle>
            <a:lvl1pPr algn="l">
              <a:defRPr sz="4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4E23C-BC64-3E31-C7C9-1CCB71C593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01118"/>
            <a:ext cx="9144000" cy="3461751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AAB4A-F681-D1CE-536F-A8600B878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2C815-2D69-C272-C63C-A195EBFE3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7A072-5E8E-BDBB-35CA-3A355E5D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6C1D35"/>
                </a:solidFill>
              </a:defRPr>
            </a:lvl1pPr>
          </a:lstStyle>
          <a:p>
            <a:fld id="{B5912E74-8957-4046-8937-1199D066517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B2FEB-1CDE-753F-3231-2131ED23FF1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60EA2A08-0768-E840-71C5-CB5BA198C844}"/>
              </a:ext>
            </a:extLst>
          </p:cNvPr>
          <p:cNvGrpSpPr/>
          <p:nvPr userDrawn="1"/>
        </p:nvGrpSpPr>
        <p:grpSpPr>
          <a:xfrm>
            <a:off x="0" y="336866"/>
            <a:ext cx="838200" cy="390908"/>
            <a:chOff x="0" y="585597"/>
            <a:chExt cx="838200" cy="39090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7FE56D3-CDFF-99C8-081E-21872711345C}"/>
                </a:ext>
              </a:extLst>
            </p:cNvPr>
            <p:cNvSpPr/>
            <p:nvPr userDrawn="1"/>
          </p:nvSpPr>
          <p:spPr>
            <a:xfrm>
              <a:off x="0" y="585598"/>
              <a:ext cx="624901" cy="390907"/>
            </a:xfrm>
            <a:prstGeom prst="rect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Triangle 22">
              <a:extLst>
                <a:ext uri="{FF2B5EF4-FFF2-40B4-BE49-F238E27FC236}">
                  <a16:creationId xmlns:a16="http://schemas.microsoft.com/office/drawing/2014/main" id="{55D81439-E4CF-3498-4773-82E6A34DB949}"/>
                </a:ext>
              </a:extLst>
            </p:cNvPr>
            <p:cNvSpPr/>
            <p:nvPr userDrawn="1"/>
          </p:nvSpPr>
          <p:spPr>
            <a:xfrm flipV="1">
              <a:off x="624901" y="585597"/>
              <a:ext cx="213299" cy="390907"/>
            </a:xfrm>
            <a:prstGeom prst="rtTriangle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F56CB3B-27D6-0844-017F-CFA08F52311B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45E31CA-977D-9659-5E4D-1E4EC75ABA70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4385F2-2245-0F8C-C446-564E2DE5084A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5987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5386308-8E2B-C701-D9C5-CFF5B6D9F8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6765" y="1270"/>
            <a:ext cx="7112053" cy="183146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8F9B18A-4C13-213C-5ECD-7D00902A82F8}"/>
              </a:ext>
            </a:extLst>
          </p:cNvPr>
          <p:cNvSpPr/>
          <p:nvPr userDrawn="1"/>
        </p:nvSpPr>
        <p:spPr>
          <a:xfrm>
            <a:off x="3894421" y="21431"/>
            <a:ext cx="4460168" cy="256507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A0DAC0-1D7C-425C-A3EA-189775AB0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A6FB34-FC21-998E-F2ED-B41CC15A4311}"/>
              </a:ext>
            </a:extLst>
          </p:cNvPr>
          <p:cNvSpPr/>
          <p:nvPr userDrawn="1"/>
        </p:nvSpPr>
        <p:spPr>
          <a:xfrm>
            <a:off x="-1" y="6808662"/>
            <a:ext cx="12249013" cy="1089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91E5DFC-83E6-86F2-21A3-C9353A831D94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E6CDA0-D409-8B80-7C3D-EE78328F12C7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DCC3F2-36B2-C662-DECB-01503AFCAA9E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04EB9FF-3F97-6988-77AF-D1236E720784}"/>
              </a:ext>
            </a:extLst>
          </p:cNvPr>
          <p:cNvSpPr/>
          <p:nvPr userDrawn="1"/>
        </p:nvSpPr>
        <p:spPr>
          <a:xfrm rot="16200000">
            <a:off x="11152257" y="5409768"/>
            <a:ext cx="1782417" cy="2970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7B601FB-669C-CF29-D9E1-4092A46A1D58}"/>
              </a:ext>
            </a:extLst>
          </p:cNvPr>
          <p:cNvGrpSpPr/>
          <p:nvPr userDrawn="1"/>
        </p:nvGrpSpPr>
        <p:grpSpPr>
          <a:xfrm>
            <a:off x="9707871" y="-53009"/>
            <a:ext cx="2592079" cy="1052492"/>
            <a:chOff x="9707871" y="-53009"/>
            <a:chExt cx="2592079" cy="105249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4270C9-0E2E-9E8B-5842-875F860086C3}"/>
                </a:ext>
              </a:extLst>
            </p:cNvPr>
            <p:cNvSpPr/>
            <p:nvPr/>
          </p:nvSpPr>
          <p:spPr>
            <a:xfrm>
              <a:off x="10327492" y="120650"/>
              <a:ext cx="1756558" cy="7747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9037DB3-963F-C20A-153A-5466483B2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7871" y="-53009"/>
              <a:ext cx="2592079" cy="1052492"/>
            </a:xfrm>
            <a:prstGeom prst="rect">
              <a:avLst/>
            </a:prstGeom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4015447-7811-2AC6-559D-125D4C835054}"/>
              </a:ext>
            </a:extLst>
          </p:cNvPr>
          <p:cNvSpPr/>
          <p:nvPr userDrawn="1"/>
        </p:nvSpPr>
        <p:spPr>
          <a:xfrm>
            <a:off x="0" y="6815959"/>
            <a:ext cx="12192000" cy="46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D9FA71-CA16-A423-1F0B-7FDDB0567E4F}"/>
              </a:ext>
            </a:extLst>
          </p:cNvPr>
          <p:cNvSpPr txBox="1"/>
          <p:nvPr userDrawn="1"/>
        </p:nvSpPr>
        <p:spPr>
          <a:xfrm>
            <a:off x="7162799" y="6595932"/>
            <a:ext cx="5029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kern="0" dirty="0">
                <a:solidFill>
                  <a:srgbClr val="6C1D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for Center for Artificial Intelligence and Robotics, UTM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9A70C8-9300-6E34-911B-2D143630CA4F}"/>
              </a:ext>
            </a:extLst>
          </p:cNvPr>
          <p:cNvSpPr txBox="1"/>
          <p:nvPr userDrawn="1"/>
        </p:nvSpPr>
        <p:spPr bwMode="auto">
          <a:xfrm>
            <a:off x="3894931" y="2642999"/>
            <a:ext cx="4706938" cy="2554545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0" b="1" kern="0" dirty="0">
                <a:solidFill>
                  <a:srgbClr val="6C1D35"/>
                </a:solidFill>
                <a:latin typeface="Arial Black" panose="020B0A04020102020204" pitchFamily="34" charset="0"/>
              </a:rPr>
              <a:t>THANK</a:t>
            </a:r>
            <a:r>
              <a:rPr lang="en-US" sz="8000" b="1" dirty="0">
                <a:solidFill>
                  <a:srgbClr val="6C1D35"/>
                </a:solidFill>
                <a:cs typeface="Arial" panose="020B0604020202020204" pitchFamily="34" charset="0"/>
              </a:rPr>
              <a:t> </a:t>
            </a:r>
            <a:r>
              <a:rPr lang="en-US" sz="8000" b="1" kern="0" dirty="0">
                <a:solidFill>
                  <a:srgbClr val="6C1D35"/>
                </a:solidFill>
                <a:latin typeface="Arial Black" panose="020B0A04020102020204" pitchFamily="34" charset="0"/>
              </a:rPr>
              <a:t>YOU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CDDA095-7730-186A-FBFC-8BA8E2F69C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05" b="13450"/>
          <a:stretch/>
        </p:blipFill>
        <p:spPr>
          <a:xfrm>
            <a:off x="4917487" y="659432"/>
            <a:ext cx="2661826" cy="1909300"/>
          </a:xfrm>
          <a:prstGeom prst="rect">
            <a:avLst/>
          </a:prstGeom>
        </p:spPr>
      </p:pic>
      <p:sp>
        <p:nvSpPr>
          <p:cNvPr id="28" name="Shape 2873">
            <a:extLst>
              <a:ext uri="{FF2B5EF4-FFF2-40B4-BE49-F238E27FC236}">
                <a16:creationId xmlns:a16="http://schemas.microsoft.com/office/drawing/2014/main" id="{25F63C6A-CD75-A4BA-7BC5-6189932BAFF9}"/>
              </a:ext>
            </a:extLst>
          </p:cNvPr>
          <p:cNvSpPr/>
          <p:nvPr userDrawn="1"/>
        </p:nvSpPr>
        <p:spPr>
          <a:xfrm>
            <a:off x="4271169" y="531473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5" y="7858"/>
                </a:lnTo>
                <a:lnTo>
                  <a:pt x="13245" y="6381"/>
                </a:lnTo>
                <a:lnTo>
                  <a:pt x="11938" y="6381"/>
                </a:lnTo>
                <a:cubicBezTo>
                  <a:pt x="10368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9" name="Shape 2884">
            <a:extLst>
              <a:ext uri="{FF2B5EF4-FFF2-40B4-BE49-F238E27FC236}">
                <a16:creationId xmlns:a16="http://schemas.microsoft.com/office/drawing/2014/main" id="{B26C8767-5951-C257-14BA-674697C30BD9}"/>
              </a:ext>
            </a:extLst>
          </p:cNvPr>
          <p:cNvSpPr/>
          <p:nvPr userDrawn="1"/>
        </p:nvSpPr>
        <p:spPr>
          <a:xfrm>
            <a:off x="4271169" y="579971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36" y="10309"/>
                </a:moveTo>
                <a:cubicBezTo>
                  <a:pt x="13551" y="10309"/>
                  <a:pt x="12889" y="10401"/>
                  <a:pt x="12252" y="10556"/>
                </a:cubicBezTo>
                <a:cubicBezTo>
                  <a:pt x="12104" y="10191"/>
                  <a:pt x="11941" y="9834"/>
                  <a:pt x="11763" y="9484"/>
                </a:cubicBezTo>
                <a:cubicBezTo>
                  <a:pt x="12783" y="9001"/>
                  <a:pt x="13728" y="8390"/>
                  <a:pt x="14592" y="7682"/>
                </a:cubicBezTo>
                <a:cubicBezTo>
                  <a:pt x="15222" y="8448"/>
                  <a:pt x="15619" y="9407"/>
                  <a:pt x="15692" y="10457"/>
                </a:cubicBezTo>
                <a:cubicBezTo>
                  <a:pt x="15218" y="10370"/>
                  <a:pt x="14736" y="10309"/>
                  <a:pt x="14236" y="10309"/>
                </a:cubicBezTo>
                <a:moveTo>
                  <a:pt x="13226" y="15065"/>
                </a:moveTo>
                <a:cubicBezTo>
                  <a:pt x="13168" y="13821"/>
                  <a:pt x="12957" y="12618"/>
                  <a:pt x="12590" y="11483"/>
                </a:cubicBezTo>
                <a:cubicBezTo>
                  <a:pt x="13120" y="11361"/>
                  <a:pt x="13669" y="11291"/>
                  <a:pt x="14236" y="11291"/>
                </a:cubicBezTo>
                <a:cubicBezTo>
                  <a:pt x="14726" y="11291"/>
                  <a:pt x="15199" y="11358"/>
                  <a:pt x="15661" y="11451"/>
                </a:cubicBezTo>
                <a:cubicBezTo>
                  <a:pt x="15455" y="13001"/>
                  <a:pt x="14528" y="14322"/>
                  <a:pt x="13226" y="15065"/>
                </a:cubicBezTo>
                <a:moveTo>
                  <a:pt x="10800" y="15709"/>
                </a:moveTo>
                <a:cubicBezTo>
                  <a:pt x="9746" y="15709"/>
                  <a:pt x="8772" y="15374"/>
                  <a:pt x="7971" y="14808"/>
                </a:cubicBezTo>
                <a:cubicBezTo>
                  <a:pt x="8822" y="13429"/>
                  <a:pt x="10108" y="12348"/>
                  <a:pt x="11646" y="11768"/>
                </a:cubicBezTo>
                <a:cubicBezTo>
                  <a:pt x="12027" y="12943"/>
                  <a:pt x="12241" y="14191"/>
                  <a:pt x="12264" y="15487"/>
                </a:cubicBezTo>
                <a:cubicBezTo>
                  <a:pt x="11801" y="15631"/>
                  <a:pt x="11310" y="15709"/>
                  <a:pt x="10800" y="15709"/>
                </a:cubicBezTo>
                <a:moveTo>
                  <a:pt x="5891" y="10800"/>
                </a:moveTo>
                <a:cubicBezTo>
                  <a:pt x="7640" y="10800"/>
                  <a:pt x="9312" y="10469"/>
                  <a:pt x="10852" y="9873"/>
                </a:cubicBezTo>
                <a:cubicBezTo>
                  <a:pt x="11015" y="10192"/>
                  <a:pt x="11171" y="10515"/>
                  <a:pt x="11309" y="10848"/>
                </a:cubicBezTo>
                <a:cubicBezTo>
                  <a:pt x="9614" y="11484"/>
                  <a:pt x="8190" y="12658"/>
                  <a:pt x="7225" y="14157"/>
                </a:cubicBezTo>
                <a:cubicBezTo>
                  <a:pt x="6400" y="13279"/>
                  <a:pt x="5891" y="12100"/>
                  <a:pt x="5891" y="10800"/>
                </a:cubicBezTo>
                <a:moveTo>
                  <a:pt x="8358" y="6546"/>
                </a:moveTo>
                <a:cubicBezTo>
                  <a:pt x="9117" y="7279"/>
                  <a:pt x="9793" y="8098"/>
                  <a:pt x="10353" y="9001"/>
                </a:cubicBezTo>
                <a:cubicBezTo>
                  <a:pt x="8991" y="9509"/>
                  <a:pt x="7526" y="9801"/>
                  <a:pt x="5990" y="9813"/>
                </a:cubicBezTo>
                <a:cubicBezTo>
                  <a:pt x="6276" y="8414"/>
                  <a:pt x="7158" y="7236"/>
                  <a:pt x="8358" y="6546"/>
                </a:cubicBezTo>
                <a:moveTo>
                  <a:pt x="10800" y="5891"/>
                </a:moveTo>
                <a:cubicBezTo>
                  <a:pt x="11968" y="5891"/>
                  <a:pt x="13040" y="6300"/>
                  <a:pt x="13882" y="6982"/>
                </a:cubicBezTo>
                <a:cubicBezTo>
                  <a:pt x="13087" y="7622"/>
                  <a:pt x="12217" y="8174"/>
                  <a:pt x="11282" y="8612"/>
                </a:cubicBezTo>
                <a:cubicBezTo>
                  <a:pt x="10732" y="7702"/>
                  <a:pt x="10073" y="6869"/>
                  <a:pt x="9333" y="6114"/>
                </a:cubicBezTo>
                <a:cubicBezTo>
                  <a:pt x="9797" y="5970"/>
                  <a:pt x="10289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30" name="Shape 2836">
            <a:extLst>
              <a:ext uri="{FF2B5EF4-FFF2-40B4-BE49-F238E27FC236}">
                <a16:creationId xmlns:a16="http://schemas.microsoft.com/office/drawing/2014/main" id="{28795646-C91A-6C6B-5299-1D15BAA4B496}"/>
              </a:ext>
            </a:extLst>
          </p:cNvPr>
          <p:cNvSpPr/>
          <p:nvPr userDrawn="1"/>
        </p:nvSpPr>
        <p:spPr>
          <a:xfrm>
            <a:off x="4271169" y="6284693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0B46CC-79EA-D515-56DA-3C84CD9BA95C}"/>
              </a:ext>
            </a:extLst>
          </p:cNvPr>
          <p:cNvSpPr txBox="1"/>
          <p:nvPr userDrawn="1"/>
        </p:nvSpPr>
        <p:spPr>
          <a:xfrm>
            <a:off x="4587080" y="5314731"/>
            <a:ext cx="3568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6C1D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MY" sz="1200" b="1" dirty="0">
                <a:solidFill>
                  <a:srgbClr val="6C1D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entre for Artificial Intelligence and Robotics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B38DBF-7380-3E05-90E7-67BDDF800CE4}"/>
              </a:ext>
            </a:extLst>
          </p:cNvPr>
          <p:cNvSpPr txBox="1"/>
          <p:nvPr userDrawn="1"/>
        </p:nvSpPr>
        <p:spPr>
          <a:xfrm>
            <a:off x="4587081" y="5785703"/>
            <a:ext cx="2980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6C1D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research.utm.my/cairo/</a:t>
            </a:r>
            <a:endParaRPr lang="en-MY" sz="1200" b="1" dirty="0">
              <a:solidFill>
                <a:srgbClr val="6C1D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066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60D2230-4C54-C188-62C4-95CC76262B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6765" y="1270"/>
            <a:ext cx="7112053" cy="18314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466CAA0-852B-2260-4E79-4DCDC5D3C474}"/>
              </a:ext>
            </a:extLst>
          </p:cNvPr>
          <p:cNvSpPr/>
          <p:nvPr userDrawn="1"/>
        </p:nvSpPr>
        <p:spPr>
          <a:xfrm>
            <a:off x="-38100" y="1690688"/>
            <a:ext cx="12230100" cy="5167312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D09984-B07C-717A-A1FC-A0212B127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56CC2-F4AE-C871-25CA-0693B8E51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04C4D5-028B-CF4F-DB83-2E7DAE145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84ECB3-6230-1C4A-4271-8B1B329A9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0EBE9-6EE3-30E5-37E9-966CEBBA4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D42C9F-71DE-08A3-B2D8-60F040A88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1BACEB-C3CA-5C73-C1CD-7E28828923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32450C2-7E85-EAB2-8C8F-8B13B9657507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93644A-0A35-6B8C-F216-AC1945DFC79E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806244-EF9A-642C-8573-A2BFA17DB33E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536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F169F28-4F60-04EA-2355-80F723258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99000"/>
          </a:blip>
          <a:stretch>
            <a:fillRect/>
          </a:stretch>
        </p:blipFill>
        <p:spPr>
          <a:xfrm rot="10800000" flipV="1">
            <a:off x="6764" y="1270"/>
            <a:ext cx="12073813" cy="3109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D3BD4A-F379-8CFF-EBD6-707DD0E70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59623-7488-E134-22F1-5329048ED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9D7D39-C4CD-9439-3408-FF0BFA1B11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750B8F-83C3-D985-5919-F1A3FDF4D0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CCF953-DD56-9B85-AB4B-B9C9F0FF06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D25C81-2863-04F8-8182-D218BA273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A521E1-8180-A360-8696-A84620A87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3D6C59-8054-7190-9FD8-FAA596348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23B567-24C2-C088-6F75-913992BE2D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32B20C0-22D4-422D-2940-7F540F191BF7}"/>
              </a:ext>
            </a:extLst>
          </p:cNvPr>
          <p:cNvSpPr/>
          <p:nvPr userDrawn="1"/>
        </p:nvSpPr>
        <p:spPr>
          <a:xfrm>
            <a:off x="6764" y="342265"/>
            <a:ext cx="10269639" cy="45719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70257A-EF80-EF1A-EE95-68EB9FBC2F71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EA7E83-8757-44B8-B8ED-EFD855548FA2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603E4A3-2F29-E99E-59AA-19FD2D71718A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0199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19975F-708A-F234-4722-AEB234342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87F26E-314A-B65E-03F9-0EADD49DA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C2CC6-2915-3AF9-A194-7961055772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959E7-45DE-4A2D-ACFD-0D8C8BBAB79F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4C745-1356-0A9F-002D-66D467AF4D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9A2B0-BC9C-678A-D6F9-6A0D62CAA9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553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6" r:id="rId3"/>
    <p:sldLayoutId id="2147483662" r:id="rId4"/>
    <p:sldLayoutId id="2147483651" r:id="rId5"/>
    <p:sldLayoutId id="2147483649" r:id="rId6"/>
    <p:sldLayoutId id="2147483650" r:id="rId7"/>
    <p:sldLayoutId id="2147483652" r:id="rId8"/>
    <p:sldLayoutId id="2147483653" r:id="rId9"/>
    <p:sldLayoutId id="2147483654" r:id="rId10"/>
    <p:sldLayoutId id="2147483656" r:id="rId11"/>
    <p:sldLayoutId id="2147483655" r:id="rId12"/>
    <p:sldLayoutId id="2147483660" r:id="rId13"/>
    <p:sldLayoutId id="2147483657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eg"/><Relationship Id="rId9" Type="http://schemas.openxmlformats.org/officeDocument/2006/relationships/image" Target="../media/image4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sciencedirect.com/journal/softwarex" TargetMode="External"/><Relationship Id="rId4" Type="http://schemas.openxmlformats.org/officeDocument/2006/relationships/hyperlink" Target="https://github.com/ElsevierSoftwareX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3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FA67F-9FE3-949B-0BFA-0706C1131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wards - ZUS Coffee | Malaysia #1 Tech-Driven Coffee Chain">
            <a:extLst>
              <a:ext uri="{FF2B5EF4-FFF2-40B4-BE49-F238E27FC236}">
                <a16:creationId xmlns:a16="http://schemas.microsoft.com/office/drawing/2014/main" id="{D681668A-3866-9AD7-B1CC-D943852B6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26" y="55996"/>
            <a:ext cx="4635282" cy="463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ikTok supports local SMEs with introduction of TikTok Shop in Malaysia |  TikTok Newsroom">
            <a:extLst>
              <a:ext uri="{FF2B5EF4-FFF2-40B4-BE49-F238E27FC236}">
                <a16:creationId xmlns:a16="http://schemas.microsoft.com/office/drawing/2014/main" id="{971CB56D-E7E9-17C9-D4F9-D0BA248F1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55" y="177520"/>
            <a:ext cx="3552403" cy="3536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hopee Malaysia | Get the best promotion on Shopee 2019">
            <a:extLst>
              <a:ext uri="{FF2B5EF4-FFF2-40B4-BE49-F238E27FC236}">
                <a16:creationId xmlns:a16="http://schemas.microsoft.com/office/drawing/2014/main" id="{07D7D719-90C3-8FDD-225D-692A38927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094" y="3714135"/>
            <a:ext cx="4697343" cy="246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698;p13">
            <a:extLst>
              <a:ext uri="{FF2B5EF4-FFF2-40B4-BE49-F238E27FC236}">
                <a16:creationId xmlns:a16="http://schemas.microsoft.com/office/drawing/2014/main" id="{22513B6C-3C8C-806F-2753-9026173A5D12}"/>
              </a:ext>
            </a:extLst>
          </p:cNvPr>
          <p:cNvSpPr txBox="1">
            <a:spLocks/>
          </p:cNvSpPr>
          <p:nvPr/>
        </p:nvSpPr>
        <p:spPr>
          <a:xfrm>
            <a:off x="888477" y="4816736"/>
            <a:ext cx="4924980" cy="736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b="1" dirty="0">
                <a:solidFill>
                  <a:srgbClr val="FF0000"/>
                </a:solidFill>
              </a:rPr>
              <a:t>HOW DO DEVELOPERS TRACK CODE AND COLLABORATE? </a:t>
            </a:r>
          </a:p>
        </p:txBody>
      </p:sp>
      <p:sp>
        <p:nvSpPr>
          <p:cNvPr id="3" name="Google Shape;698;p13">
            <a:extLst>
              <a:ext uri="{FF2B5EF4-FFF2-40B4-BE49-F238E27FC236}">
                <a16:creationId xmlns:a16="http://schemas.microsoft.com/office/drawing/2014/main" id="{EF4BD50E-1EB7-0C26-0E87-2EA58719491D}"/>
              </a:ext>
            </a:extLst>
          </p:cNvPr>
          <p:cNvSpPr txBox="1">
            <a:spLocks/>
          </p:cNvSpPr>
          <p:nvPr/>
        </p:nvSpPr>
        <p:spPr>
          <a:xfrm>
            <a:off x="9192624" y="1634693"/>
            <a:ext cx="3029688" cy="736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000" b="1" dirty="0">
                <a:solidFill>
                  <a:srgbClr val="0000FF"/>
                </a:solidFill>
              </a:rPr>
              <a:t>Version 1.0.0</a:t>
            </a:r>
          </a:p>
          <a:p>
            <a:pPr>
              <a:spcBef>
                <a:spcPts val="0"/>
              </a:spcBef>
            </a:pPr>
            <a:r>
              <a:rPr lang="en-US" sz="3000" b="1" dirty="0">
                <a:solidFill>
                  <a:srgbClr val="0000FF"/>
                </a:solidFill>
              </a:rPr>
              <a:t>Version 1.0.1</a:t>
            </a:r>
          </a:p>
          <a:p>
            <a:pPr>
              <a:spcBef>
                <a:spcPts val="0"/>
              </a:spcBef>
            </a:pPr>
            <a:r>
              <a:rPr lang="en-US" sz="3000" b="1" dirty="0">
                <a:solidFill>
                  <a:srgbClr val="0000FF"/>
                </a:solidFill>
              </a:rPr>
              <a:t>.</a:t>
            </a:r>
          </a:p>
          <a:p>
            <a:pPr>
              <a:spcBef>
                <a:spcPts val="0"/>
              </a:spcBef>
            </a:pPr>
            <a:r>
              <a:rPr lang="en-US" sz="3000" b="1" dirty="0">
                <a:solidFill>
                  <a:srgbClr val="0000FF"/>
                </a:solidFill>
              </a:rPr>
              <a:t>.</a:t>
            </a:r>
          </a:p>
          <a:p>
            <a:pPr>
              <a:spcBef>
                <a:spcPts val="0"/>
              </a:spcBef>
            </a:pPr>
            <a:r>
              <a:rPr lang="en-US" sz="3000" b="1" dirty="0">
                <a:solidFill>
                  <a:srgbClr val="0000FF"/>
                </a:solidFill>
              </a:rPr>
              <a:t>Version 2.0.1</a:t>
            </a:r>
          </a:p>
        </p:txBody>
      </p:sp>
      <p:pic>
        <p:nvPicPr>
          <p:cNvPr id="1036" name="Picture 12" descr="USB-003 | Glass Pendrive | Crystal Thumdrive | USB Thumbdrive | Pen Drive |  USB Drive | Thumbdrive | Premium Gifts | Corporate Gift | Door Gifts |  Custom Made | Laser Blue Light | Logo Laser |">
            <a:extLst>
              <a:ext uri="{FF2B5EF4-FFF2-40B4-BE49-F238E27FC236}">
                <a16:creationId xmlns:a16="http://schemas.microsoft.com/office/drawing/2014/main" id="{AE49AA9D-9427-94B3-4780-97B2AC0D0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496" y="5134430"/>
            <a:ext cx="1533011" cy="153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No - - Logo | Full Size PNG Download | SeekPNG">
            <a:extLst>
              <a:ext uri="{FF2B5EF4-FFF2-40B4-BE49-F238E27FC236}">
                <a16:creationId xmlns:a16="http://schemas.microsoft.com/office/drawing/2014/main" id="{E95F112F-62C9-D4CA-481F-71DB1F332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194" y="5338366"/>
            <a:ext cx="1125137" cy="112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58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uper Mario Bros: Enriching The Video Game Experience!">
            <a:extLst>
              <a:ext uri="{FF2B5EF4-FFF2-40B4-BE49-F238E27FC236}">
                <a16:creationId xmlns:a16="http://schemas.microsoft.com/office/drawing/2014/main" id="{0299B5C2-3533-DD2E-BAE5-D4FC9F9DE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486" y="401240"/>
            <a:ext cx="4325169" cy="268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uper Mario World game elements. Pixel arcade game. Vector editorial icons  23018274 Vector Art at Vecteezy">
            <a:extLst>
              <a:ext uri="{FF2B5EF4-FFF2-40B4-BE49-F238E27FC236}">
                <a16:creationId xmlns:a16="http://schemas.microsoft.com/office/drawing/2014/main" id="{77F2D323-24EE-03E8-29E0-CC74C5C31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344" y="1454614"/>
            <a:ext cx="1149512" cy="131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673;g12f2034a691_9_143">
            <a:extLst>
              <a:ext uri="{FF2B5EF4-FFF2-40B4-BE49-F238E27FC236}">
                <a16:creationId xmlns:a16="http://schemas.microsoft.com/office/drawing/2014/main" id="{FF7A96A0-E79C-B599-7703-8D51E729A90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864" y="3790885"/>
            <a:ext cx="2656924" cy="265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673;g12f2034a691_9_143">
            <a:extLst>
              <a:ext uri="{FF2B5EF4-FFF2-40B4-BE49-F238E27FC236}">
                <a16:creationId xmlns:a16="http://schemas.microsoft.com/office/drawing/2014/main" id="{C9C1CF0C-49B1-DFB9-DDE9-EBCBE83F972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79013" y="3429000"/>
            <a:ext cx="2656924" cy="265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Picture 10" descr="Goomba Sprite (Super Mario Bros.) by Cario24 on DeviantArt">
            <a:extLst>
              <a:ext uri="{FF2B5EF4-FFF2-40B4-BE49-F238E27FC236}">
                <a16:creationId xmlns:a16="http://schemas.microsoft.com/office/drawing/2014/main" id="{FE61783A-76E3-D297-CAEE-C893C160B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437" y="1253082"/>
            <a:ext cx="1515259" cy="151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Up 3">
            <a:extLst>
              <a:ext uri="{FF2B5EF4-FFF2-40B4-BE49-F238E27FC236}">
                <a16:creationId xmlns:a16="http://schemas.microsoft.com/office/drawing/2014/main" id="{D20DFC47-3C62-4B59-2EF1-8D414A883808}"/>
              </a:ext>
            </a:extLst>
          </p:cNvPr>
          <p:cNvSpPr/>
          <p:nvPr/>
        </p:nvSpPr>
        <p:spPr>
          <a:xfrm rot="2704825">
            <a:off x="3579431" y="3363550"/>
            <a:ext cx="294487" cy="115496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2A9378A2-F4B0-E867-8650-C2E61B33EE4E}"/>
              </a:ext>
            </a:extLst>
          </p:cNvPr>
          <p:cNvSpPr/>
          <p:nvPr/>
        </p:nvSpPr>
        <p:spPr>
          <a:xfrm rot="18895175" flipH="1">
            <a:off x="8205507" y="3363549"/>
            <a:ext cx="294487" cy="115496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E589BA-45AD-9349-98EA-7EE734D0A7C4}"/>
              </a:ext>
            </a:extLst>
          </p:cNvPr>
          <p:cNvSpPr txBox="1"/>
          <p:nvPr/>
        </p:nvSpPr>
        <p:spPr>
          <a:xfrm>
            <a:off x="931956" y="6133588"/>
            <a:ext cx="1906738" cy="537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MY" sz="2200" dirty="0">
                <a:latin typeface="Arial" panose="020B0604020202020204" pitchFamily="34" charset="0"/>
                <a:cs typeface="Arial" panose="020B0604020202020204" pitchFamily="34" charset="0"/>
              </a:rPr>
              <a:t>Developer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FD6E85-4E2D-4F13-69F3-50FDFA2F7B52}"/>
              </a:ext>
            </a:extLst>
          </p:cNvPr>
          <p:cNvSpPr txBox="1"/>
          <p:nvPr/>
        </p:nvSpPr>
        <p:spPr>
          <a:xfrm>
            <a:off x="9551686" y="5871100"/>
            <a:ext cx="1906738" cy="537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MY" sz="2200" dirty="0">
                <a:latin typeface="Arial" panose="020B0604020202020204" pitchFamily="34" charset="0"/>
                <a:cs typeface="Arial" panose="020B0604020202020204" pitchFamily="34" charset="0"/>
              </a:rPr>
              <a:t>Developer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0C902E-0277-3A36-5857-8F08AA770A8F}"/>
              </a:ext>
            </a:extLst>
          </p:cNvPr>
          <p:cNvSpPr txBox="1"/>
          <p:nvPr/>
        </p:nvSpPr>
        <p:spPr>
          <a:xfrm>
            <a:off x="343130" y="943103"/>
            <a:ext cx="3084391" cy="395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MY" sz="1500" dirty="0">
                <a:latin typeface="Arial" panose="020B0604020202020204" pitchFamily="34" charset="0"/>
                <a:cs typeface="Arial" panose="020B0604020202020204" pitchFamily="34" charset="0"/>
              </a:rPr>
              <a:t>Character Movement &amp; Controls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3C63F8-79F9-ECA0-70AA-BE959EBD3915}"/>
              </a:ext>
            </a:extLst>
          </p:cNvPr>
          <p:cNvSpPr txBox="1"/>
          <p:nvPr/>
        </p:nvSpPr>
        <p:spPr>
          <a:xfrm>
            <a:off x="9555035" y="1055175"/>
            <a:ext cx="1709425" cy="395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MY" sz="1500" dirty="0">
                <a:latin typeface="Arial" panose="020B0604020202020204" pitchFamily="34" charset="0"/>
                <a:cs typeface="Arial" panose="020B0604020202020204" pitchFamily="34" charset="0"/>
              </a:rPr>
              <a:t>Enemy Behaviour </a:t>
            </a:r>
          </a:p>
        </p:txBody>
      </p:sp>
      <p:pic>
        <p:nvPicPr>
          <p:cNvPr id="1036" name="Picture 12" descr="Code File Icon - 5843 - Dryicons">
            <a:extLst>
              <a:ext uri="{FF2B5EF4-FFF2-40B4-BE49-F238E27FC236}">
                <a16:creationId xmlns:a16="http://schemas.microsoft.com/office/drawing/2014/main" id="{86793E20-52F8-968D-E264-F6E12972A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236" y="2986828"/>
            <a:ext cx="884344" cy="88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Code File Icon - 5843 - Dryicons">
            <a:extLst>
              <a:ext uri="{FF2B5EF4-FFF2-40B4-BE49-F238E27FC236}">
                <a16:creationId xmlns:a16="http://schemas.microsoft.com/office/drawing/2014/main" id="{20D19F35-CA0E-8765-0728-7C2E0CB70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894" y="2664261"/>
            <a:ext cx="884344" cy="88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D9A7AA-7E09-B38E-6106-175210F7A71A}"/>
              </a:ext>
            </a:extLst>
          </p:cNvPr>
          <p:cNvSpPr txBox="1"/>
          <p:nvPr/>
        </p:nvSpPr>
        <p:spPr>
          <a:xfrm>
            <a:off x="4352137" y="3672337"/>
            <a:ext cx="4325169" cy="537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MY" sz="2200" dirty="0">
                <a:latin typeface="Arial" panose="020B0604020202020204" pitchFamily="34" charset="0"/>
                <a:cs typeface="Arial" panose="020B0604020202020204" pitchFamily="34" charset="0"/>
              </a:rPr>
              <a:t>. . . . . . . . . . . . . . . . . . . . . 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515CDB-EA6E-0B48-A5BF-9CA01273DA5C}"/>
              </a:ext>
            </a:extLst>
          </p:cNvPr>
          <p:cNvSpPr txBox="1"/>
          <p:nvPr/>
        </p:nvSpPr>
        <p:spPr>
          <a:xfrm>
            <a:off x="2316612" y="2934653"/>
            <a:ext cx="12990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500" dirty="0">
                <a:latin typeface="Arial" panose="020B0604020202020204" pitchFamily="34" charset="0"/>
                <a:cs typeface="Arial" panose="020B0604020202020204" pitchFamily="34" charset="0"/>
              </a:rPr>
              <a:t>Single Source Code File – Developer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83A647-C6AD-B6CB-0932-C1EBCC497091}"/>
              </a:ext>
            </a:extLst>
          </p:cNvPr>
          <p:cNvSpPr txBox="1"/>
          <p:nvPr/>
        </p:nvSpPr>
        <p:spPr>
          <a:xfrm>
            <a:off x="10832238" y="2579566"/>
            <a:ext cx="12990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500" dirty="0">
                <a:latin typeface="Arial" panose="020B0604020202020204" pitchFamily="34" charset="0"/>
                <a:cs typeface="Arial" panose="020B0604020202020204" pitchFamily="34" charset="0"/>
              </a:rPr>
              <a:t>Single Source Code File – Developer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498842-EE1F-7F72-B36E-0368E79ADCD4}"/>
              </a:ext>
            </a:extLst>
          </p:cNvPr>
          <p:cNvSpPr txBox="1"/>
          <p:nvPr/>
        </p:nvSpPr>
        <p:spPr>
          <a:xfrm>
            <a:off x="4524226" y="5132436"/>
            <a:ext cx="384302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MULTIPLE FILE CREATED FOR EACH USER </a:t>
            </a:r>
          </a:p>
          <a:p>
            <a:r>
              <a:rPr lang="en-MY" sz="1500" dirty="0">
                <a:latin typeface="Arial" panose="020B0604020202020204" pitchFamily="34" charset="0"/>
                <a:cs typeface="Arial" panose="020B0604020202020204" pitchFamily="34" charset="0"/>
              </a:rPr>
              <a:t>Script_v1.py</a:t>
            </a:r>
          </a:p>
          <a:p>
            <a:r>
              <a:rPr lang="en-MY" sz="1500" dirty="0">
                <a:latin typeface="Arial" panose="020B0604020202020204" pitchFamily="34" charset="0"/>
                <a:cs typeface="Arial" panose="020B0604020202020204" pitchFamily="34" charset="0"/>
              </a:rPr>
              <a:t>Script_v2.py</a:t>
            </a:r>
          </a:p>
          <a:p>
            <a:r>
              <a:rPr lang="en-MY" sz="15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MY" sz="15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MY" sz="1500" dirty="0">
                <a:latin typeface="Arial" panose="020B0604020202020204" pitchFamily="34" charset="0"/>
                <a:cs typeface="Arial" panose="020B0604020202020204" pitchFamily="34" charset="0"/>
              </a:rPr>
              <a:t>Script_v5.py</a:t>
            </a:r>
          </a:p>
        </p:txBody>
      </p:sp>
      <p:pic>
        <p:nvPicPr>
          <p:cNvPr id="16" name="Graphic 15" descr="No sign with solid fill">
            <a:extLst>
              <a:ext uri="{FF2B5EF4-FFF2-40B4-BE49-F238E27FC236}">
                <a16:creationId xmlns:a16="http://schemas.microsoft.com/office/drawing/2014/main" id="{D4AFC9B0-BF0F-FFCB-0E56-361267B001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48564" y="5050059"/>
            <a:ext cx="504864" cy="504864"/>
          </a:xfrm>
          <a:prstGeom prst="rect">
            <a:avLst/>
          </a:prstGeom>
        </p:spPr>
      </p:pic>
      <p:sp>
        <p:nvSpPr>
          <p:cNvPr id="17" name="Arrow: Up 16">
            <a:extLst>
              <a:ext uri="{FF2B5EF4-FFF2-40B4-BE49-F238E27FC236}">
                <a16:creationId xmlns:a16="http://schemas.microsoft.com/office/drawing/2014/main" id="{7C75B4AA-85B3-EE94-BC22-19710FF3D805}"/>
              </a:ext>
            </a:extLst>
          </p:cNvPr>
          <p:cNvSpPr/>
          <p:nvPr/>
        </p:nvSpPr>
        <p:spPr>
          <a:xfrm rot="13504825">
            <a:off x="3731831" y="3515950"/>
            <a:ext cx="294487" cy="115496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2B2406C9-BB5C-D505-1748-F2CE4AA52B7D}"/>
              </a:ext>
            </a:extLst>
          </p:cNvPr>
          <p:cNvSpPr/>
          <p:nvPr/>
        </p:nvSpPr>
        <p:spPr>
          <a:xfrm rot="8095175" flipH="1">
            <a:off x="8427693" y="3263480"/>
            <a:ext cx="294487" cy="115496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823728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earcher Icons - Free SVG &amp; PNG Researcher Images - Noun Project">
            <a:extLst>
              <a:ext uri="{FF2B5EF4-FFF2-40B4-BE49-F238E27FC236}">
                <a16:creationId xmlns:a16="http://schemas.microsoft.com/office/drawing/2014/main" id="{8CF69A27-CC73-2D83-A072-21B1DD59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597" y="360721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Researcher Icons - Free SVG &amp; PNG Researcher Images - Noun Project">
            <a:extLst>
              <a:ext uri="{FF2B5EF4-FFF2-40B4-BE49-F238E27FC236}">
                <a16:creationId xmlns:a16="http://schemas.microsoft.com/office/drawing/2014/main" id="{69D8AD75-7632-0B51-6566-F0AECBDA7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280" y="429663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Researcher Icons - Free SVG &amp; PNG Researcher Images - Noun Project">
            <a:extLst>
              <a:ext uri="{FF2B5EF4-FFF2-40B4-BE49-F238E27FC236}">
                <a16:creationId xmlns:a16="http://schemas.microsoft.com/office/drawing/2014/main" id="{8CB81D21-4FB1-FB65-B4DA-F2A7B5B1E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405" y="360721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143332-1727-5586-D353-3B29401EC94D}"/>
              </a:ext>
            </a:extLst>
          </p:cNvPr>
          <p:cNvSpPr txBox="1"/>
          <p:nvPr/>
        </p:nvSpPr>
        <p:spPr>
          <a:xfrm>
            <a:off x="1354743" y="5661640"/>
            <a:ext cx="1906738" cy="537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MY" sz="2200" dirty="0">
                <a:latin typeface="Arial" panose="020B0604020202020204" pitchFamily="34" charset="0"/>
                <a:cs typeface="Arial" panose="020B0604020202020204" pitchFamily="34" charset="0"/>
              </a:rPr>
              <a:t>Researcher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60A0D5-8DCF-162D-CDA1-AEC52B1C2182}"/>
              </a:ext>
            </a:extLst>
          </p:cNvPr>
          <p:cNvSpPr txBox="1"/>
          <p:nvPr/>
        </p:nvSpPr>
        <p:spPr>
          <a:xfrm>
            <a:off x="5222280" y="6154415"/>
            <a:ext cx="1906738" cy="537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MY" sz="2200" dirty="0">
                <a:latin typeface="Arial" panose="020B0604020202020204" pitchFamily="34" charset="0"/>
                <a:cs typeface="Arial" panose="020B0604020202020204" pitchFamily="34" charset="0"/>
              </a:rPr>
              <a:t>Researcher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6B6EDB-23A8-E74C-1C04-2B425F07F9B1}"/>
              </a:ext>
            </a:extLst>
          </p:cNvPr>
          <p:cNvSpPr txBox="1"/>
          <p:nvPr/>
        </p:nvSpPr>
        <p:spPr>
          <a:xfrm>
            <a:off x="9076405" y="5661639"/>
            <a:ext cx="1906738" cy="537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MY" sz="2200" dirty="0">
                <a:latin typeface="Arial" panose="020B0604020202020204" pitchFamily="34" charset="0"/>
                <a:cs typeface="Arial" panose="020B0604020202020204" pitchFamily="34" charset="0"/>
              </a:rPr>
              <a:t>Researcher 3</a:t>
            </a:r>
          </a:p>
        </p:txBody>
      </p:sp>
      <p:pic>
        <p:nvPicPr>
          <p:cNvPr id="2052" name="Picture 4" descr="Research - Free marketing icons">
            <a:extLst>
              <a:ext uri="{FF2B5EF4-FFF2-40B4-BE49-F238E27FC236}">
                <a16:creationId xmlns:a16="http://schemas.microsoft.com/office/drawing/2014/main" id="{CB191740-FF9A-96E7-E2E8-1E04D9091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249" y="70966"/>
            <a:ext cx="2549649" cy="254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Code File Icon - 5843 - Dryicons">
            <a:extLst>
              <a:ext uri="{FF2B5EF4-FFF2-40B4-BE49-F238E27FC236}">
                <a16:creationId xmlns:a16="http://schemas.microsoft.com/office/drawing/2014/main" id="{446CFAC3-5200-2349-9795-4DF27099C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592" y="2377228"/>
            <a:ext cx="884344" cy="88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6D77E8-8273-289C-A1C5-C01F47F21790}"/>
              </a:ext>
            </a:extLst>
          </p:cNvPr>
          <p:cNvSpPr txBox="1"/>
          <p:nvPr/>
        </p:nvSpPr>
        <p:spPr>
          <a:xfrm>
            <a:off x="2594936" y="2476742"/>
            <a:ext cx="150774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500" dirty="0">
                <a:latin typeface="Arial" panose="020B0604020202020204" pitchFamily="34" charset="0"/>
                <a:cs typeface="Arial" panose="020B0604020202020204" pitchFamily="34" charset="0"/>
              </a:rPr>
              <a:t>Single Source Code File – Researcher 1</a:t>
            </a:r>
          </a:p>
        </p:txBody>
      </p:sp>
      <p:pic>
        <p:nvPicPr>
          <p:cNvPr id="9" name="Picture 12" descr="Code File Icon - 5843 - Dryicons">
            <a:extLst>
              <a:ext uri="{FF2B5EF4-FFF2-40B4-BE49-F238E27FC236}">
                <a16:creationId xmlns:a16="http://schemas.microsoft.com/office/drawing/2014/main" id="{27E7E15E-03E7-C8CE-3097-5A017F562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955" y="3358704"/>
            <a:ext cx="884344" cy="88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BA81A9-137C-6B2D-A651-97E00AB7106B}"/>
              </a:ext>
            </a:extLst>
          </p:cNvPr>
          <p:cNvSpPr txBox="1"/>
          <p:nvPr/>
        </p:nvSpPr>
        <p:spPr>
          <a:xfrm>
            <a:off x="5784299" y="3458218"/>
            <a:ext cx="150774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500" dirty="0">
                <a:latin typeface="Arial" panose="020B0604020202020204" pitchFamily="34" charset="0"/>
                <a:cs typeface="Arial" panose="020B0604020202020204" pitchFamily="34" charset="0"/>
              </a:rPr>
              <a:t>Single Source Code File – Researcher 3</a:t>
            </a:r>
          </a:p>
        </p:txBody>
      </p:sp>
      <p:pic>
        <p:nvPicPr>
          <p:cNvPr id="11" name="Picture 12" descr="Code File Icon - 5843 - Dryicons">
            <a:extLst>
              <a:ext uri="{FF2B5EF4-FFF2-40B4-BE49-F238E27FC236}">
                <a16:creationId xmlns:a16="http://schemas.microsoft.com/office/drawing/2014/main" id="{5D14D994-91D0-662C-C2C5-A6A20AE26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867" y="2366233"/>
            <a:ext cx="884344" cy="88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5910569-DF56-B1A0-26FC-5BDB1B891A31}"/>
              </a:ext>
            </a:extLst>
          </p:cNvPr>
          <p:cNvSpPr txBox="1"/>
          <p:nvPr/>
        </p:nvSpPr>
        <p:spPr>
          <a:xfrm>
            <a:off x="9741211" y="2465747"/>
            <a:ext cx="150774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500" dirty="0">
                <a:latin typeface="Arial" panose="020B0604020202020204" pitchFamily="34" charset="0"/>
                <a:cs typeface="Arial" panose="020B0604020202020204" pitchFamily="34" charset="0"/>
              </a:rPr>
              <a:t>Single Source Code File – Researcher 3</a:t>
            </a:r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78200AE5-7E3A-331A-8439-C34C53216709}"/>
              </a:ext>
            </a:extLst>
          </p:cNvPr>
          <p:cNvSpPr/>
          <p:nvPr/>
        </p:nvSpPr>
        <p:spPr>
          <a:xfrm rot="2704825">
            <a:off x="3639589" y="1108869"/>
            <a:ext cx="294487" cy="115496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2FAB167D-6D27-A6DA-EAFC-CF6A22B07AB9}"/>
              </a:ext>
            </a:extLst>
          </p:cNvPr>
          <p:cNvSpPr/>
          <p:nvPr/>
        </p:nvSpPr>
        <p:spPr>
          <a:xfrm rot="13504825">
            <a:off x="3791989" y="1261269"/>
            <a:ext cx="294487" cy="115496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6CF5F96F-BD8B-7D53-6BCC-687806302196}"/>
              </a:ext>
            </a:extLst>
          </p:cNvPr>
          <p:cNvSpPr/>
          <p:nvPr/>
        </p:nvSpPr>
        <p:spPr>
          <a:xfrm rot="18904825">
            <a:off x="8263875" y="956468"/>
            <a:ext cx="294487" cy="115496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81D1F3F3-9431-2E48-3746-AD664C62D549}"/>
              </a:ext>
            </a:extLst>
          </p:cNvPr>
          <p:cNvSpPr/>
          <p:nvPr/>
        </p:nvSpPr>
        <p:spPr>
          <a:xfrm rot="8104825">
            <a:off x="8433824" y="839315"/>
            <a:ext cx="294487" cy="115496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734ECA79-476B-CD87-660D-FCED4C298F4F}"/>
              </a:ext>
            </a:extLst>
          </p:cNvPr>
          <p:cNvSpPr/>
          <p:nvPr/>
        </p:nvSpPr>
        <p:spPr>
          <a:xfrm>
            <a:off x="5843546" y="2620615"/>
            <a:ext cx="252454" cy="76431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E476A232-D86A-9FBF-D128-6323810A4C86}"/>
              </a:ext>
            </a:extLst>
          </p:cNvPr>
          <p:cNvSpPr/>
          <p:nvPr/>
        </p:nvSpPr>
        <p:spPr>
          <a:xfrm flipV="1">
            <a:off x="6079067" y="2644143"/>
            <a:ext cx="252454" cy="76431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DB18F2-1E47-45CE-736D-FE3B2D51C109}"/>
              </a:ext>
            </a:extLst>
          </p:cNvPr>
          <p:cNvSpPr txBox="1"/>
          <p:nvPr/>
        </p:nvSpPr>
        <p:spPr>
          <a:xfrm>
            <a:off x="656511" y="242418"/>
            <a:ext cx="371702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MULTIPLE FILE CREATED FOR EACH USER </a:t>
            </a:r>
          </a:p>
          <a:p>
            <a:r>
              <a:rPr lang="en-MY" sz="1500" dirty="0">
                <a:latin typeface="Arial" panose="020B0604020202020204" pitchFamily="34" charset="0"/>
                <a:cs typeface="Arial" panose="020B0604020202020204" pitchFamily="34" charset="0"/>
              </a:rPr>
              <a:t>Script_v1.py</a:t>
            </a:r>
          </a:p>
          <a:p>
            <a:r>
              <a:rPr lang="en-MY" sz="1500" dirty="0">
                <a:latin typeface="Arial" panose="020B0604020202020204" pitchFamily="34" charset="0"/>
                <a:cs typeface="Arial" panose="020B0604020202020204" pitchFamily="34" charset="0"/>
              </a:rPr>
              <a:t>Script_v2.py</a:t>
            </a:r>
          </a:p>
          <a:p>
            <a:r>
              <a:rPr lang="en-MY" sz="15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MY" sz="15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MY" sz="1500" dirty="0">
                <a:latin typeface="Arial" panose="020B0604020202020204" pitchFamily="34" charset="0"/>
                <a:cs typeface="Arial" panose="020B0604020202020204" pitchFamily="34" charset="0"/>
              </a:rPr>
              <a:t>Script_v5.py</a:t>
            </a:r>
          </a:p>
        </p:txBody>
      </p:sp>
      <p:pic>
        <p:nvPicPr>
          <p:cNvPr id="22" name="Graphic 21" descr="No sign with solid fill">
            <a:extLst>
              <a:ext uri="{FF2B5EF4-FFF2-40B4-BE49-F238E27FC236}">
                <a16:creationId xmlns:a16="http://schemas.microsoft.com/office/drawing/2014/main" id="{967148AD-DF85-CBCC-C8F0-E77EDE9E3B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0848" y="160041"/>
            <a:ext cx="504864" cy="50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8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6230373-CD80-84A6-4DA7-08606668DCC7}"/>
              </a:ext>
            </a:extLst>
          </p:cNvPr>
          <p:cNvSpPr txBox="1"/>
          <p:nvPr/>
        </p:nvSpPr>
        <p:spPr>
          <a:xfrm>
            <a:off x="375312" y="78519"/>
            <a:ext cx="95116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kern="0" dirty="0">
                <a:solidFill>
                  <a:srgbClr val="6C1D35"/>
                </a:solidFill>
                <a:latin typeface="Arial Black" panose="020B0A04020102020204" pitchFamily="34" charset="0"/>
              </a:rPr>
              <a:t>WHAT IS VERSION CONTROL SYSTEM (VCS)?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D55377-7ABB-6C27-76B8-F8F71F0E860E}"/>
              </a:ext>
            </a:extLst>
          </p:cNvPr>
          <p:cNvSpPr txBox="1"/>
          <p:nvPr/>
        </p:nvSpPr>
        <p:spPr>
          <a:xfrm>
            <a:off x="256359" y="1805726"/>
            <a:ext cx="8533683" cy="4092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2200" b="1" dirty="0">
                <a:latin typeface="Arial" panose="020B0604020202020204" pitchFamily="34" charset="0"/>
                <a:cs typeface="Arial" panose="020B0604020202020204" pitchFamily="34" charset="0"/>
              </a:rPr>
              <a:t>Time Machine for Files </a:t>
            </a:r>
            <a:r>
              <a:rPr lang="en-MY" sz="2200" dirty="0">
                <a:latin typeface="Arial" panose="020B0604020202020204" pitchFamily="34" charset="0"/>
                <a:cs typeface="Arial" panose="020B0604020202020204" pitchFamily="34" charset="0"/>
              </a:rPr>
              <a:t>: go back in time and see every changes you’ve made to a document or project – keep track all the changes you make to your files over time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2200" b="1" dirty="0">
                <a:latin typeface="Arial" panose="020B0604020202020204" pitchFamily="34" charset="0"/>
                <a:cs typeface="Arial" panose="020B0604020202020204" pitchFamily="34" charset="0"/>
              </a:rPr>
              <a:t>Track Changes Easily </a:t>
            </a:r>
            <a:r>
              <a:rPr lang="en-MY" sz="2200" dirty="0">
                <a:latin typeface="Arial" panose="020B0604020202020204" pitchFamily="34" charset="0"/>
                <a:cs typeface="Arial" panose="020B0604020202020204" pitchFamily="34" charset="0"/>
              </a:rPr>
              <a:t>: who made changes, what  changes were made and when they were made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2200" b="1" dirty="0">
                <a:latin typeface="Arial" panose="020B0604020202020204" pitchFamily="34" charset="0"/>
                <a:cs typeface="Arial" panose="020B0604020202020204" pitchFamily="34" charset="0"/>
              </a:rPr>
              <a:t>Collaboration Made Simple </a:t>
            </a:r>
            <a:r>
              <a:rPr lang="en-MY" sz="2200" dirty="0">
                <a:latin typeface="Arial" panose="020B0604020202020204" pitchFamily="34" charset="0"/>
                <a:cs typeface="Arial" panose="020B0604020202020204" pitchFamily="34" charset="0"/>
              </a:rPr>
              <a:t>: Everyone work on the same files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2200" b="1" dirty="0">
                <a:latin typeface="Arial" panose="020B0604020202020204" pitchFamily="34" charset="0"/>
                <a:cs typeface="Arial" panose="020B0604020202020204" pitchFamily="34" charset="0"/>
              </a:rPr>
              <a:t>Undo Mistakes </a:t>
            </a:r>
            <a:r>
              <a:rPr lang="en-MY" sz="2200" dirty="0">
                <a:latin typeface="Arial" panose="020B0604020202020204" pitchFamily="34" charset="0"/>
                <a:cs typeface="Arial" panose="020B0604020202020204" pitchFamily="34" charset="0"/>
              </a:rPr>
              <a:t>: Accidently delete something or mess up a file? Easily roll back to a previous file </a:t>
            </a:r>
            <a:r>
              <a:rPr lang="en-MY" sz="2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 </a:t>
            </a:r>
            <a:endParaRPr lang="en-MY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CF6682FB-6CB3-30B2-D582-A8AD12614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858" y="2469433"/>
            <a:ext cx="3009285" cy="225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05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FA67F-9FE3-949B-0BFA-0706C1131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899058F3-A610-7482-9FFC-A9A36121E68C}"/>
              </a:ext>
            </a:extLst>
          </p:cNvPr>
          <p:cNvSpPr txBox="1"/>
          <p:nvPr/>
        </p:nvSpPr>
        <p:spPr>
          <a:xfrm>
            <a:off x="1811272" y="1998047"/>
            <a:ext cx="85694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kern="0" dirty="0">
                <a:solidFill>
                  <a:srgbClr val="6C1D35"/>
                </a:solidFill>
                <a:latin typeface="Arial Black" panose="020B0A04020102020204" pitchFamily="34" charset="0"/>
              </a:rPr>
              <a:t>02 </a:t>
            </a:r>
          </a:p>
          <a:p>
            <a:pPr algn="ctr"/>
            <a:r>
              <a:rPr lang="en-US" sz="5000" b="1" kern="0" dirty="0">
                <a:solidFill>
                  <a:srgbClr val="6C1D35"/>
                </a:solidFill>
                <a:latin typeface="Arial Black" panose="020B0A04020102020204" pitchFamily="34" charset="0"/>
              </a:rPr>
              <a:t>WHAT IS GIT?</a:t>
            </a:r>
          </a:p>
        </p:txBody>
      </p:sp>
      <p:pic>
        <p:nvPicPr>
          <p:cNvPr id="2" name="Google Shape;311;p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DAC0D66-9C70-022A-CBCF-211647A8730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35693" y="4166346"/>
            <a:ext cx="4720614" cy="1306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1002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B3EEA-215F-005C-8E2B-8EB1FB7B9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8F0B36D-6867-D39F-A4F8-4F8672A7BCE8}"/>
              </a:ext>
            </a:extLst>
          </p:cNvPr>
          <p:cNvSpPr txBox="1"/>
          <p:nvPr/>
        </p:nvSpPr>
        <p:spPr>
          <a:xfrm>
            <a:off x="375312" y="78519"/>
            <a:ext cx="9511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kern="0" dirty="0">
                <a:solidFill>
                  <a:srgbClr val="6C1D35"/>
                </a:solidFill>
                <a:latin typeface="Arial Black" panose="020B0A04020102020204" pitchFamily="34" charset="0"/>
              </a:rPr>
              <a:t>WHAT IS GIT?</a:t>
            </a:r>
          </a:p>
        </p:txBody>
      </p:sp>
      <p:pic>
        <p:nvPicPr>
          <p:cNvPr id="2" name="Google Shape;228;p1" descr="Git - Logo Downloads">
            <a:extLst>
              <a:ext uri="{FF2B5EF4-FFF2-40B4-BE49-F238E27FC236}">
                <a16:creationId xmlns:a16="http://schemas.microsoft.com/office/drawing/2014/main" id="{2708F30A-46F9-A4AD-6F57-1A6355796F1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044711"/>
            <a:ext cx="4363812" cy="138428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543B46-8BC0-CFBE-5BA7-BDF711294D42}"/>
              </a:ext>
            </a:extLst>
          </p:cNvPr>
          <p:cNvSpPr txBox="1"/>
          <p:nvPr/>
        </p:nvSpPr>
        <p:spPr>
          <a:xfrm>
            <a:off x="4208926" y="1244810"/>
            <a:ext cx="7579951" cy="256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2200" b="1" dirty="0">
                <a:latin typeface="Arial" panose="020B0604020202020204" pitchFamily="34" charset="0"/>
                <a:cs typeface="Arial" panose="020B0604020202020204" pitchFamily="34" charset="0"/>
              </a:rPr>
              <a:t>Command </a:t>
            </a:r>
            <a:r>
              <a:rPr lang="en-MY" sz="2200" dirty="0">
                <a:latin typeface="Arial" panose="020B0604020202020204" pitchFamily="34" charset="0"/>
                <a:cs typeface="Arial" panose="020B0604020202020204" pitchFamily="34" charset="0"/>
              </a:rPr>
              <a:t>used in </a:t>
            </a:r>
            <a:r>
              <a:rPr lang="en-MY" sz="2200" b="1" dirty="0">
                <a:latin typeface="Arial" panose="020B0604020202020204" pitchFamily="34" charset="0"/>
                <a:cs typeface="Arial" panose="020B0604020202020204" pitchFamily="34" charset="0"/>
              </a:rPr>
              <a:t>Version Control System (VCS)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2200" b="1" dirty="0">
                <a:latin typeface="Arial" panose="020B0604020202020204" pitchFamily="34" charset="0"/>
                <a:cs typeface="Arial" panose="020B0604020202020204" pitchFamily="34" charset="0"/>
              </a:rPr>
              <a:t>Set of commands </a:t>
            </a:r>
            <a:r>
              <a:rPr lang="en-MY" sz="2200" dirty="0">
                <a:latin typeface="Arial" panose="020B0604020202020204" pitchFamily="34" charset="0"/>
                <a:cs typeface="Arial" panose="020B0604020202020204" pitchFamily="34" charset="0"/>
              </a:rPr>
              <a:t>that users can </a:t>
            </a:r>
            <a:r>
              <a:rPr lang="en-MY" sz="2200" b="1" dirty="0">
                <a:latin typeface="Arial" panose="020B0604020202020204" pitchFamily="34" charset="0"/>
                <a:cs typeface="Arial" panose="020B0604020202020204" pitchFamily="34" charset="0"/>
              </a:rPr>
              <a:t>use to perform various version control tasks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2200" dirty="0">
                <a:latin typeface="Arial" panose="020B0604020202020204" pitchFamily="34" charset="0"/>
                <a:cs typeface="Arial" panose="020B0604020202020204" pitchFamily="34" charset="0"/>
              </a:rPr>
              <a:t>Version control tasks : make copy of file, changes in file, file status, file history etc</a:t>
            </a:r>
          </a:p>
        </p:txBody>
      </p:sp>
      <p:pic>
        <p:nvPicPr>
          <p:cNvPr id="4" name="Google Shape;756;g12e9cb7253d_3_0" descr="Unité Add a Salesforce DX Project to Source Control | Salesforce">
            <a:extLst>
              <a:ext uri="{FF2B5EF4-FFF2-40B4-BE49-F238E27FC236}">
                <a16:creationId xmlns:a16="http://schemas.microsoft.com/office/drawing/2014/main" id="{CFF21A42-376C-E069-2C10-8536D9E57E8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650" t="57676" r="1853" b="11611"/>
          <a:stretch/>
        </p:blipFill>
        <p:spPr>
          <a:xfrm>
            <a:off x="1612489" y="4505235"/>
            <a:ext cx="9379975" cy="1660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843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FA67F-9FE3-949B-0BFA-0706C1131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899058F3-A610-7482-9FFC-A9A36121E68C}"/>
              </a:ext>
            </a:extLst>
          </p:cNvPr>
          <p:cNvSpPr txBox="1"/>
          <p:nvPr/>
        </p:nvSpPr>
        <p:spPr>
          <a:xfrm>
            <a:off x="1418253" y="1326446"/>
            <a:ext cx="896247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kern="0" dirty="0">
                <a:solidFill>
                  <a:srgbClr val="6C1D35"/>
                </a:solidFill>
                <a:latin typeface="Arial Black" panose="020B0A04020102020204" pitchFamily="34" charset="0"/>
              </a:rPr>
              <a:t>03 </a:t>
            </a:r>
          </a:p>
          <a:p>
            <a:pPr algn="ctr"/>
            <a:r>
              <a:rPr lang="en-US" sz="5000" b="1" kern="0" dirty="0">
                <a:solidFill>
                  <a:srgbClr val="6C1D35"/>
                </a:solidFill>
                <a:latin typeface="Arial Black" panose="020B0A04020102020204" pitchFamily="34" charset="0"/>
              </a:rPr>
              <a:t>OVERVIEW OF GITHUB AS </a:t>
            </a:r>
          </a:p>
          <a:p>
            <a:pPr algn="ctr"/>
            <a:r>
              <a:rPr lang="en-US" sz="5000" b="1" kern="0" dirty="0">
                <a:solidFill>
                  <a:srgbClr val="6C1D35"/>
                </a:solidFill>
                <a:latin typeface="Arial Black" panose="020B0A04020102020204" pitchFamily="34" charset="0"/>
              </a:rPr>
              <a:t>HOSTING PLATFORM</a:t>
            </a:r>
          </a:p>
        </p:txBody>
      </p:sp>
      <p:pic>
        <p:nvPicPr>
          <p:cNvPr id="2" name="Google Shape;311;p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DAC0D66-9C70-022A-CBCF-211647A8730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35693" y="4677623"/>
            <a:ext cx="4720614" cy="1306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2843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14DCB-60C1-4E90-4867-D67423690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9A50409-9426-C219-750B-0C3CFF112980}"/>
              </a:ext>
            </a:extLst>
          </p:cNvPr>
          <p:cNvSpPr txBox="1"/>
          <p:nvPr/>
        </p:nvSpPr>
        <p:spPr>
          <a:xfrm>
            <a:off x="375312" y="78519"/>
            <a:ext cx="95116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kern="0" dirty="0">
                <a:solidFill>
                  <a:srgbClr val="6C1D35"/>
                </a:solidFill>
                <a:latin typeface="Arial Black" panose="020B0A04020102020204" pitchFamily="34" charset="0"/>
              </a:rPr>
              <a:t>OVERVIEW OF GITHUB AS HOSTING PLATFORM</a:t>
            </a:r>
          </a:p>
        </p:txBody>
      </p:sp>
      <p:pic>
        <p:nvPicPr>
          <p:cNvPr id="2" name="Google Shape;226;p1" descr="github-logo-tile - New Signature">
            <a:extLst>
              <a:ext uri="{FF2B5EF4-FFF2-40B4-BE49-F238E27FC236}">
                <a16:creationId xmlns:a16="http://schemas.microsoft.com/office/drawing/2014/main" id="{AEAA8836-131C-8902-B6E5-5EB6E47152A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2190" y="2103693"/>
            <a:ext cx="4145299" cy="26506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326658-68AA-FB45-E5A7-D9CE3F6D6E48}"/>
              </a:ext>
            </a:extLst>
          </p:cNvPr>
          <p:cNvSpPr txBox="1"/>
          <p:nvPr/>
        </p:nvSpPr>
        <p:spPr>
          <a:xfrm>
            <a:off x="7053868" y="4754306"/>
            <a:ext cx="4574109" cy="1045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MY" sz="2200" dirty="0">
                <a:latin typeface="Arial" panose="020B0604020202020204" pitchFamily="34" charset="0"/>
                <a:cs typeface="Arial" panose="020B0604020202020204" pitchFamily="34" charset="0"/>
              </a:rPr>
              <a:t>Web-based hosting platform for developers can share their work</a:t>
            </a:r>
          </a:p>
        </p:txBody>
      </p:sp>
      <p:pic>
        <p:nvPicPr>
          <p:cNvPr id="4" name="Google Shape;756;g12e9cb7253d_3_0" descr="Unité Add a Salesforce DX Project to Source Control | Salesforce">
            <a:extLst>
              <a:ext uri="{FF2B5EF4-FFF2-40B4-BE49-F238E27FC236}">
                <a16:creationId xmlns:a16="http://schemas.microsoft.com/office/drawing/2014/main" id="{C5AE15F8-B1BA-C279-D7C3-A4706898F29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650" t="60364" r="72658" b="11611"/>
          <a:stretch/>
        </p:blipFill>
        <p:spPr>
          <a:xfrm>
            <a:off x="1138432" y="3358961"/>
            <a:ext cx="2497394" cy="1515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756;g12e9cb7253d_3_0" descr="Unité Add a Salesforce DX Project to Source Control | Salesforce">
            <a:extLst>
              <a:ext uri="{FF2B5EF4-FFF2-40B4-BE49-F238E27FC236}">
                <a16:creationId xmlns:a16="http://schemas.microsoft.com/office/drawing/2014/main" id="{D20817CA-D98B-4B4C-AEAB-E4F7317FE43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6405" t="56331" r="37903" b="12956"/>
          <a:stretch/>
        </p:blipFill>
        <p:spPr>
          <a:xfrm>
            <a:off x="1211876" y="1494714"/>
            <a:ext cx="2497393" cy="166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756;g12e9cb7253d_3_0" descr="Unité Add a Salesforce DX Project to Source Control | Salesforce">
            <a:extLst>
              <a:ext uri="{FF2B5EF4-FFF2-40B4-BE49-F238E27FC236}">
                <a16:creationId xmlns:a16="http://schemas.microsoft.com/office/drawing/2014/main" id="{933037EA-832E-F8B1-F1B9-60C7FAFD2D4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8543" t="58195" r="1224" b="13965"/>
          <a:stretch/>
        </p:blipFill>
        <p:spPr>
          <a:xfrm>
            <a:off x="961653" y="5077829"/>
            <a:ext cx="2938845" cy="150528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2172335-4A83-A1D1-22BF-8D2CE12B54D2}"/>
              </a:ext>
            </a:extLst>
          </p:cNvPr>
          <p:cNvSpPr/>
          <p:nvPr/>
        </p:nvSpPr>
        <p:spPr>
          <a:xfrm rot="1109542">
            <a:off x="4011620" y="2348047"/>
            <a:ext cx="2764776" cy="5211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B9E5BDA-4F7F-8460-6CAF-8E39FB1C340B}"/>
              </a:ext>
            </a:extLst>
          </p:cNvPr>
          <p:cNvSpPr/>
          <p:nvPr/>
        </p:nvSpPr>
        <p:spPr>
          <a:xfrm>
            <a:off x="3962459" y="3938366"/>
            <a:ext cx="2764776" cy="5211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661A4D4-8FA5-A784-FF0C-FE134EFB4228}"/>
              </a:ext>
            </a:extLst>
          </p:cNvPr>
          <p:cNvSpPr/>
          <p:nvPr/>
        </p:nvSpPr>
        <p:spPr>
          <a:xfrm rot="20463547">
            <a:off x="3962459" y="5415159"/>
            <a:ext cx="2764776" cy="5211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4027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14DCB-60C1-4E90-4867-D67423690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9A50409-9426-C219-750B-0C3CFF112980}"/>
              </a:ext>
            </a:extLst>
          </p:cNvPr>
          <p:cNvSpPr txBox="1"/>
          <p:nvPr/>
        </p:nvSpPr>
        <p:spPr>
          <a:xfrm>
            <a:off x="375312" y="78519"/>
            <a:ext cx="95116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kern="0" dirty="0">
                <a:solidFill>
                  <a:srgbClr val="6C1D35"/>
                </a:solidFill>
                <a:latin typeface="Arial Black" panose="020B0A04020102020204" pitchFamily="34" charset="0"/>
              </a:rPr>
              <a:t>OVERVIEW OF GITHUB AS HOSTING PLATFORM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88B1512-F1DC-4455-A838-FF84A56A0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93" y="2061087"/>
            <a:ext cx="386715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oogle Shape;226;p1" descr="github-logo-tile - New Signature">
            <a:extLst>
              <a:ext uri="{FF2B5EF4-FFF2-40B4-BE49-F238E27FC236}">
                <a16:creationId xmlns:a16="http://schemas.microsoft.com/office/drawing/2014/main" id="{98409D15-177A-F4C0-48AF-8612E60656D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5693" y="3615814"/>
            <a:ext cx="4145299" cy="2650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6" name="Picture 4" descr="Bitbucket vs GitHub: What's the Difference? - javatpoint">
            <a:extLst>
              <a:ext uri="{FF2B5EF4-FFF2-40B4-BE49-F238E27FC236}">
                <a16:creationId xmlns:a16="http://schemas.microsoft.com/office/drawing/2014/main" id="{41ADCB72-B122-A52A-0678-47D8DA498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179" y="1787014"/>
            <a:ext cx="250507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3409D020-EB99-1B50-FDDA-702E86E92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674" y="3615814"/>
            <a:ext cx="4346222" cy="241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54CE784-F0A9-5B4F-CDBF-40C11964A0D0}"/>
              </a:ext>
            </a:extLst>
          </p:cNvPr>
          <p:cNvSpPr/>
          <p:nvPr/>
        </p:nvSpPr>
        <p:spPr>
          <a:xfrm>
            <a:off x="2635693" y="3615814"/>
            <a:ext cx="4040410" cy="279481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9317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EF40D-2CF0-844B-1A1B-6044272FA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4979F91-072C-BED2-0A39-2426EDDC1E62}"/>
              </a:ext>
            </a:extLst>
          </p:cNvPr>
          <p:cNvSpPr txBox="1"/>
          <p:nvPr/>
        </p:nvSpPr>
        <p:spPr>
          <a:xfrm>
            <a:off x="905636" y="1395770"/>
            <a:ext cx="1038072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kern="0" dirty="0">
                <a:solidFill>
                  <a:srgbClr val="6C1D35"/>
                </a:solidFill>
                <a:latin typeface="Arial Black" panose="020B0A04020102020204" pitchFamily="34" charset="0"/>
              </a:rPr>
              <a:t>04 </a:t>
            </a:r>
          </a:p>
          <a:p>
            <a:pPr algn="ctr"/>
            <a:r>
              <a:rPr lang="en-US" sz="5000" b="1" kern="0" dirty="0">
                <a:solidFill>
                  <a:srgbClr val="6C1D35"/>
                </a:solidFill>
                <a:latin typeface="Arial Black" panose="020B0A04020102020204" pitchFamily="34" charset="0"/>
              </a:rPr>
              <a:t>VERSION CONTROL SYSTEM</a:t>
            </a:r>
          </a:p>
          <a:p>
            <a:pPr algn="ctr"/>
            <a:r>
              <a:rPr lang="en-US" sz="5000" b="1" kern="0" dirty="0">
                <a:solidFill>
                  <a:srgbClr val="6C1D35"/>
                </a:solidFill>
                <a:latin typeface="Arial Black" panose="020B0A04020102020204" pitchFamily="34" charset="0"/>
              </a:rPr>
              <a:t>PURPOSE &amp; BENEFITS</a:t>
            </a:r>
          </a:p>
          <a:p>
            <a:pPr algn="ctr"/>
            <a:endParaRPr lang="en-US" sz="5000" b="1" kern="0" dirty="0">
              <a:solidFill>
                <a:srgbClr val="6C1D35"/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Google Shape;311;p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41EA227-0507-822D-7B47-061731D8216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35693" y="4677623"/>
            <a:ext cx="4720614" cy="1306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1240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47E0F-442F-9996-B3AC-0EA99E3F3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F42E7CB-F308-2333-0CD4-45ADD94588AB}"/>
              </a:ext>
            </a:extLst>
          </p:cNvPr>
          <p:cNvSpPr txBox="1"/>
          <p:nvPr/>
        </p:nvSpPr>
        <p:spPr>
          <a:xfrm>
            <a:off x="375312" y="78519"/>
            <a:ext cx="95116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kern="0" dirty="0">
                <a:solidFill>
                  <a:srgbClr val="6C1D35"/>
                </a:solidFill>
                <a:latin typeface="Arial Black" panose="020B0A04020102020204" pitchFamily="34" charset="0"/>
              </a:rPr>
              <a:t>PURPOSE &amp; BENEFITS OF USING VERSION CONTROL SYSTEM</a:t>
            </a:r>
          </a:p>
        </p:txBody>
      </p:sp>
      <p:pic>
        <p:nvPicPr>
          <p:cNvPr id="2" name="Google Shape;673;g12f2034a691_9_143">
            <a:extLst>
              <a:ext uri="{FF2B5EF4-FFF2-40B4-BE49-F238E27FC236}">
                <a16:creationId xmlns:a16="http://schemas.microsoft.com/office/drawing/2014/main" id="{07DFDAB8-2EAC-91CF-C30F-ECCC20184AB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4544" y="1655839"/>
            <a:ext cx="2656924" cy="26569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74;g12f2034a691_9_143">
            <a:extLst>
              <a:ext uri="{FF2B5EF4-FFF2-40B4-BE49-F238E27FC236}">
                <a16:creationId xmlns:a16="http://schemas.microsoft.com/office/drawing/2014/main" id="{C1FF7749-3FAA-CC4B-CF22-BA47BFF2ECA3}"/>
              </a:ext>
            </a:extLst>
          </p:cNvPr>
          <p:cNvSpPr/>
          <p:nvPr/>
        </p:nvSpPr>
        <p:spPr>
          <a:xfrm>
            <a:off x="4343844" y="2913838"/>
            <a:ext cx="3123900" cy="828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83909"/>
          </a:solidFill>
          <a:ln w="9525" cap="flat" cmpd="sng">
            <a:solidFill>
              <a:srgbClr val="C839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oogle Shape;675;g12f2034a691_9_143">
            <a:extLst>
              <a:ext uri="{FF2B5EF4-FFF2-40B4-BE49-F238E27FC236}">
                <a16:creationId xmlns:a16="http://schemas.microsoft.com/office/drawing/2014/main" id="{81197B96-D304-0A5B-D55D-534DE9956A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944" y="2469492"/>
            <a:ext cx="3393826" cy="169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76;g12f2034a691_9_143">
            <a:extLst>
              <a:ext uri="{FF2B5EF4-FFF2-40B4-BE49-F238E27FC236}">
                <a16:creationId xmlns:a16="http://schemas.microsoft.com/office/drawing/2014/main" id="{BACF3A68-8CD9-DA0B-35B2-02BAA9363A0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2119" y="1655839"/>
            <a:ext cx="1493584" cy="6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77;g12f2034a691_9_143">
            <a:extLst>
              <a:ext uri="{FF2B5EF4-FFF2-40B4-BE49-F238E27FC236}">
                <a16:creationId xmlns:a16="http://schemas.microsoft.com/office/drawing/2014/main" id="{B7031E45-365C-9FFA-2DE4-B96FB29F2E5D}"/>
              </a:ext>
            </a:extLst>
          </p:cNvPr>
          <p:cNvSpPr txBox="1"/>
          <p:nvPr/>
        </p:nvSpPr>
        <p:spPr>
          <a:xfrm>
            <a:off x="4002494" y="2394626"/>
            <a:ext cx="4076100" cy="52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200"/>
              <a:t>Command Line Interface (CLI)</a:t>
            </a:r>
            <a:endParaRPr sz="2200"/>
          </a:p>
        </p:txBody>
      </p:sp>
      <p:sp>
        <p:nvSpPr>
          <p:cNvPr id="7" name="Google Shape;678;g12f2034a691_9_143">
            <a:extLst>
              <a:ext uri="{FF2B5EF4-FFF2-40B4-BE49-F238E27FC236}">
                <a16:creationId xmlns:a16="http://schemas.microsoft.com/office/drawing/2014/main" id="{1BDF6844-9C1B-BD94-CBA9-8B9DD70DC0B7}"/>
              </a:ext>
            </a:extLst>
          </p:cNvPr>
          <p:cNvSpPr txBox="1"/>
          <p:nvPr/>
        </p:nvSpPr>
        <p:spPr>
          <a:xfrm>
            <a:off x="355044" y="4312764"/>
            <a:ext cx="3512700" cy="120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200" dirty="0"/>
              <a:t>Programmer</a:t>
            </a:r>
            <a:endParaRPr sz="2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200" dirty="0"/>
              <a:t>(Web Apps, Desktop Apps, Mobile Apps) / Researcher</a:t>
            </a:r>
            <a:endParaRPr sz="2200" dirty="0"/>
          </a:p>
        </p:txBody>
      </p:sp>
      <p:sp>
        <p:nvSpPr>
          <p:cNvPr id="8" name="Google Shape;679;g12f2034a691_9_143">
            <a:extLst>
              <a:ext uri="{FF2B5EF4-FFF2-40B4-BE49-F238E27FC236}">
                <a16:creationId xmlns:a16="http://schemas.microsoft.com/office/drawing/2014/main" id="{8F21FA8E-CED5-CEC7-58C0-1C1D1AC69C64}"/>
              </a:ext>
            </a:extLst>
          </p:cNvPr>
          <p:cNvSpPr txBox="1"/>
          <p:nvPr/>
        </p:nvSpPr>
        <p:spPr>
          <a:xfrm>
            <a:off x="8002607" y="4092180"/>
            <a:ext cx="4076100" cy="86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200"/>
              <a:t>Storage Space Your Project Repo/Online Hosting</a:t>
            </a:r>
            <a:endParaRPr sz="2200"/>
          </a:p>
        </p:txBody>
      </p:sp>
      <p:sp>
        <p:nvSpPr>
          <p:cNvPr id="11" name="Google Shape;680;g12f2034a691_9_143">
            <a:extLst>
              <a:ext uri="{FF2B5EF4-FFF2-40B4-BE49-F238E27FC236}">
                <a16:creationId xmlns:a16="http://schemas.microsoft.com/office/drawing/2014/main" id="{383FF5C6-6392-3DC6-166B-6F31B41DF736}"/>
              </a:ext>
            </a:extLst>
          </p:cNvPr>
          <p:cNvSpPr txBox="1"/>
          <p:nvPr/>
        </p:nvSpPr>
        <p:spPr>
          <a:xfrm>
            <a:off x="3867744" y="3756351"/>
            <a:ext cx="4076100" cy="258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200"/>
              <a:t>To track changes, modify and version control:</a:t>
            </a:r>
            <a:endParaRPr sz="2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/>
              <a:t>version1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/>
              <a:t>version2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/>
              <a:t>.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/>
              <a:t>.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/>
              <a:t>versionN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24061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FA67F-9FE3-949B-0BFA-0706C1131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692;p13">
            <a:extLst>
              <a:ext uri="{FF2B5EF4-FFF2-40B4-BE49-F238E27FC236}">
                <a16:creationId xmlns:a16="http://schemas.microsoft.com/office/drawing/2014/main" id="{8BC59CC4-7E34-74D2-22D3-C56B2E86BFF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50" y="1198388"/>
            <a:ext cx="6466600" cy="44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93;p13">
            <a:extLst>
              <a:ext uri="{FF2B5EF4-FFF2-40B4-BE49-F238E27FC236}">
                <a16:creationId xmlns:a16="http://schemas.microsoft.com/office/drawing/2014/main" id="{060C4309-46C5-236B-D1C1-ED95624E7DF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9175" y="3065750"/>
            <a:ext cx="7189500" cy="276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694;p13">
            <a:extLst>
              <a:ext uri="{FF2B5EF4-FFF2-40B4-BE49-F238E27FC236}">
                <a16:creationId xmlns:a16="http://schemas.microsoft.com/office/drawing/2014/main" id="{0412A468-F29A-0488-31E2-F75CDEAD329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9175" y="228775"/>
            <a:ext cx="6971251" cy="255594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695;p13">
            <a:extLst>
              <a:ext uri="{FF2B5EF4-FFF2-40B4-BE49-F238E27FC236}">
                <a16:creationId xmlns:a16="http://schemas.microsoft.com/office/drawing/2014/main" id="{D66EF71B-7F04-C163-9BAE-C2356C678029}"/>
              </a:ext>
            </a:extLst>
          </p:cNvPr>
          <p:cNvSpPr/>
          <p:nvPr/>
        </p:nvSpPr>
        <p:spPr>
          <a:xfrm>
            <a:off x="5275025" y="1547250"/>
            <a:ext cx="3907800" cy="3417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696;p13">
            <a:extLst>
              <a:ext uri="{FF2B5EF4-FFF2-40B4-BE49-F238E27FC236}">
                <a16:creationId xmlns:a16="http://schemas.microsoft.com/office/drawing/2014/main" id="{3CAB5F7E-CFE1-F5AD-D20E-91462D6A03AE}"/>
              </a:ext>
            </a:extLst>
          </p:cNvPr>
          <p:cNvSpPr/>
          <p:nvPr/>
        </p:nvSpPr>
        <p:spPr>
          <a:xfrm>
            <a:off x="726475" y="4013441"/>
            <a:ext cx="1612800" cy="8430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97;p13">
            <a:extLst>
              <a:ext uri="{FF2B5EF4-FFF2-40B4-BE49-F238E27FC236}">
                <a16:creationId xmlns:a16="http://schemas.microsoft.com/office/drawing/2014/main" id="{A52ABAE1-5C52-83ED-C692-F6F5DFA35829}"/>
              </a:ext>
            </a:extLst>
          </p:cNvPr>
          <p:cNvSpPr/>
          <p:nvPr/>
        </p:nvSpPr>
        <p:spPr>
          <a:xfrm>
            <a:off x="5369325" y="3544925"/>
            <a:ext cx="6501000" cy="4686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698;p13">
            <a:extLst>
              <a:ext uri="{FF2B5EF4-FFF2-40B4-BE49-F238E27FC236}">
                <a16:creationId xmlns:a16="http://schemas.microsoft.com/office/drawing/2014/main" id="{E8DB93D2-6898-2C4F-4B96-48ECA7726569}"/>
              </a:ext>
            </a:extLst>
          </p:cNvPr>
          <p:cNvSpPr txBox="1">
            <a:spLocks/>
          </p:cNvSpPr>
          <p:nvPr/>
        </p:nvSpPr>
        <p:spPr>
          <a:xfrm>
            <a:off x="2339274" y="6016100"/>
            <a:ext cx="8906700" cy="736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rgbClr val="0000FF"/>
                </a:solidFill>
              </a:rPr>
              <a:t>Industry Need Git &amp; GitHub Skills!</a:t>
            </a:r>
          </a:p>
        </p:txBody>
      </p:sp>
      <p:sp>
        <p:nvSpPr>
          <p:cNvPr id="14" name="Google Shape;699;p13">
            <a:extLst>
              <a:ext uri="{FF2B5EF4-FFF2-40B4-BE49-F238E27FC236}">
                <a16:creationId xmlns:a16="http://schemas.microsoft.com/office/drawing/2014/main" id="{D2F91C5A-1D26-0DA3-D519-15931D8BA86C}"/>
              </a:ext>
            </a:extLst>
          </p:cNvPr>
          <p:cNvSpPr/>
          <p:nvPr/>
        </p:nvSpPr>
        <p:spPr>
          <a:xfrm rot="1367677">
            <a:off x="2499160" y="4780292"/>
            <a:ext cx="1089490" cy="581125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00;p13">
            <a:extLst>
              <a:ext uri="{FF2B5EF4-FFF2-40B4-BE49-F238E27FC236}">
                <a16:creationId xmlns:a16="http://schemas.microsoft.com/office/drawing/2014/main" id="{883DCAC0-4298-B2FE-4F60-A3653FD26210}"/>
              </a:ext>
            </a:extLst>
          </p:cNvPr>
          <p:cNvSpPr/>
          <p:nvPr/>
        </p:nvSpPr>
        <p:spPr>
          <a:xfrm rot="1367677">
            <a:off x="9252785" y="1837867"/>
            <a:ext cx="1089490" cy="581125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01;p13">
            <a:extLst>
              <a:ext uri="{FF2B5EF4-FFF2-40B4-BE49-F238E27FC236}">
                <a16:creationId xmlns:a16="http://schemas.microsoft.com/office/drawing/2014/main" id="{CC8EAED1-4FD5-A564-1FE5-5150440F5C17}"/>
              </a:ext>
            </a:extLst>
          </p:cNvPr>
          <p:cNvSpPr/>
          <p:nvPr/>
        </p:nvSpPr>
        <p:spPr>
          <a:xfrm rot="7907837">
            <a:off x="7555800" y="4276504"/>
            <a:ext cx="1089727" cy="581112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02;p13">
            <a:extLst>
              <a:ext uri="{FF2B5EF4-FFF2-40B4-BE49-F238E27FC236}">
                <a16:creationId xmlns:a16="http://schemas.microsoft.com/office/drawing/2014/main" id="{56E5EC28-DBE6-6BF9-5C5C-60805E0C93EA}"/>
              </a:ext>
            </a:extLst>
          </p:cNvPr>
          <p:cNvSpPr/>
          <p:nvPr/>
        </p:nvSpPr>
        <p:spPr>
          <a:xfrm>
            <a:off x="650275" y="3065750"/>
            <a:ext cx="1901700" cy="3417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703;p13">
            <a:extLst>
              <a:ext uri="{FF2B5EF4-FFF2-40B4-BE49-F238E27FC236}">
                <a16:creationId xmlns:a16="http://schemas.microsoft.com/office/drawing/2014/main" id="{7D8B047E-8287-A688-A075-7160619FF3D0}"/>
              </a:ext>
            </a:extLst>
          </p:cNvPr>
          <p:cNvSpPr txBox="1"/>
          <p:nvPr/>
        </p:nvSpPr>
        <p:spPr>
          <a:xfrm>
            <a:off x="8226475" y="79725"/>
            <a:ext cx="3523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500" b="1">
                <a:solidFill>
                  <a:srgbClr val="FF00FF"/>
                </a:solidFill>
              </a:rPr>
              <a:t>JobStreet.com</a:t>
            </a:r>
            <a:endParaRPr sz="3500">
              <a:solidFill>
                <a:srgbClr val="FF00FF"/>
              </a:solidFill>
            </a:endParaRPr>
          </a:p>
        </p:txBody>
      </p:sp>
      <p:sp>
        <p:nvSpPr>
          <p:cNvPr id="19" name="Google Shape;704;p13">
            <a:extLst>
              <a:ext uri="{FF2B5EF4-FFF2-40B4-BE49-F238E27FC236}">
                <a16:creationId xmlns:a16="http://schemas.microsoft.com/office/drawing/2014/main" id="{81F2CE12-1118-DD9E-9702-C78277DCA9A8}"/>
              </a:ext>
            </a:extLst>
          </p:cNvPr>
          <p:cNvSpPr txBox="1"/>
          <p:nvPr/>
        </p:nvSpPr>
        <p:spPr>
          <a:xfrm>
            <a:off x="859800" y="118625"/>
            <a:ext cx="3523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500" b="1">
                <a:solidFill>
                  <a:srgbClr val="FF00FF"/>
                </a:solidFill>
              </a:rPr>
              <a:t>Jobtensor.com</a:t>
            </a:r>
            <a:endParaRPr sz="3500">
              <a:solidFill>
                <a:srgbClr val="FF00FF"/>
              </a:solidFill>
            </a:endParaRPr>
          </a:p>
        </p:txBody>
      </p:sp>
      <p:sp>
        <p:nvSpPr>
          <p:cNvPr id="20" name="Google Shape;705;p13">
            <a:extLst>
              <a:ext uri="{FF2B5EF4-FFF2-40B4-BE49-F238E27FC236}">
                <a16:creationId xmlns:a16="http://schemas.microsoft.com/office/drawing/2014/main" id="{50D8096B-04BB-9210-D193-F2B778D58FBC}"/>
              </a:ext>
            </a:extLst>
          </p:cNvPr>
          <p:cNvSpPr/>
          <p:nvPr/>
        </p:nvSpPr>
        <p:spPr>
          <a:xfrm>
            <a:off x="0" y="79725"/>
            <a:ext cx="859800" cy="723300"/>
          </a:xfrm>
          <a:prstGeom prst="star7">
            <a:avLst>
              <a:gd name="adj" fmla="val 34601"/>
              <a:gd name="hf" fmla="val 102572"/>
              <a:gd name="vf" fmla="val 105210"/>
            </a:avLst>
          </a:prstGeom>
          <a:solidFill>
            <a:srgbClr val="FF00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000" b="1">
                <a:solidFill>
                  <a:schemeClr val="lt1"/>
                </a:solidFill>
              </a:rPr>
              <a:t>1</a:t>
            </a:r>
            <a:endParaRPr sz="3000" b="1">
              <a:solidFill>
                <a:schemeClr val="lt1"/>
              </a:solidFill>
            </a:endParaRPr>
          </a:p>
        </p:txBody>
      </p:sp>
      <p:sp>
        <p:nvSpPr>
          <p:cNvPr id="21" name="Google Shape;706;p13">
            <a:extLst>
              <a:ext uri="{FF2B5EF4-FFF2-40B4-BE49-F238E27FC236}">
                <a16:creationId xmlns:a16="http://schemas.microsoft.com/office/drawing/2014/main" id="{C3C7C2B7-3536-AF81-AF2F-F9AE98925182}"/>
              </a:ext>
            </a:extLst>
          </p:cNvPr>
          <p:cNvSpPr/>
          <p:nvPr/>
        </p:nvSpPr>
        <p:spPr>
          <a:xfrm>
            <a:off x="7421050" y="79725"/>
            <a:ext cx="859800" cy="723300"/>
          </a:xfrm>
          <a:prstGeom prst="star7">
            <a:avLst>
              <a:gd name="adj" fmla="val 34601"/>
              <a:gd name="hf" fmla="val 102572"/>
              <a:gd name="vf" fmla="val 105210"/>
            </a:avLst>
          </a:prstGeom>
          <a:solidFill>
            <a:srgbClr val="FF00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000" b="1">
                <a:solidFill>
                  <a:schemeClr val="lt1"/>
                </a:solidFill>
              </a:rPr>
              <a:t>2</a:t>
            </a:r>
            <a:endParaRPr sz="3000" b="1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851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EF40D-2CF0-844B-1A1B-6044272FA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4979F91-072C-BED2-0A39-2426EDDC1E62}"/>
              </a:ext>
            </a:extLst>
          </p:cNvPr>
          <p:cNvSpPr txBox="1"/>
          <p:nvPr/>
        </p:nvSpPr>
        <p:spPr>
          <a:xfrm>
            <a:off x="905636" y="1395770"/>
            <a:ext cx="10380728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kern="0" dirty="0">
                <a:solidFill>
                  <a:srgbClr val="6C1D35"/>
                </a:solidFill>
                <a:latin typeface="Arial Black" panose="020B0A04020102020204" pitchFamily="34" charset="0"/>
              </a:rPr>
              <a:t>05 </a:t>
            </a:r>
          </a:p>
          <a:p>
            <a:pPr algn="ctr"/>
            <a:r>
              <a:rPr lang="en-US" sz="5000" b="1" kern="0" dirty="0">
                <a:solidFill>
                  <a:srgbClr val="6C1D35"/>
                </a:solidFill>
                <a:latin typeface="Arial Black" panose="020B0A04020102020204" pitchFamily="34" charset="0"/>
              </a:rPr>
              <a:t>VERSION CONTROL SYSTEM</a:t>
            </a:r>
          </a:p>
          <a:p>
            <a:pPr algn="ctr"/>
            <a:r>
              <a:rPr lang="en-US" sz="5000" b="1" kern="0" dirty="0">
                <a:solidFill>
                  <a:srgbClr val="6C1D35"/>
                </a:solidFill>
                <a:latin typeface="Arial Black" panose="020B0A04020102020204" pitchFamily="34" charset="0"/>
              </a:rPr>
              <a:t>TRACKING CHANGES &amp; MAINTAINING HISTORY</a:t>
            </a:r>
          </a:p>
          <a:p>
            <a:pPr algn="ctr"/>
            <a:endParaRPr lang="en-US" sz="5000" b="1" kern="0" dirty="0">
              <a:solidFill>
                <a:srgbClr val="6C1D35"/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Google Shape;311;p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41EA227-0507-822D-7B47-061731D8216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35693" y="4677623"/>
            <a:ext cx="4720614" cy="1306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3733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33015-52EB-AC57-2059-289C4902F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60912F-438A-2CC0-7FC6-D149A040C3CE}"/>
              </a:ext>
            </a:extLst>
          </p:cNvPr>
          <p:cNvSpPr txBox="1"/>
          <p:nvPr/>
        </p:nvSpPr>
        <p:spPr>
          <a:xfrm>
            <a:off x="375312" y="78519"/>
            <a:ext cx="95116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kern="0" dirty="0">
                <a:solidFill>
                  <a:srgbClr val="6C1D35"/>
                </a:solidFill>
                <a:latin typeface="Arial Black" panose="020B0A04020102020204" pitchFamily="34" charset="0"/>
              </a:rPr>
              <a:t>TRACKING CHANGES &amp; MAINTAINING HISTORY</a:t>
            </a:r>
          </a:p>
        </p:txBody>
      </p:sp>
      <p:pic>
        <p:nvPicPr>
          <p:cNvPr id="2" name="Google Shape;737;g11cb0f4a81f_0_0">
            <a:extLst>
              <a:ext uri="{FF2B5EF4-FFF2-40B4-BE49-F238E27FC236}">
                <a16:creationId xmlns:a16="http://schemas.microsoft.com/office/drawing/2014/main" id="{FF6F613C-DE91-08B0-8DB0-DD436427DA1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3675" y="2805825"/>
            <a:ext cx="2656924" cy="26569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38;g11cb0f4a81f_0_0">
            <a:extLst>
              <a:ext uri="{FF2B5EF4-FFF2-40B4-BE49-F238E27FC236}">
                <a16:creationId xmlns:a16="http://schemas.microsoft.com/office/drawing/2014/main" id="{337FB471-084E-4FFA-036C-D9480A6F00C8}"/>
              </a:ext>
            </a:extLst>
          </p:cNvPr>
          <p:cNvSpPr txBox="1"/>
          <p:nvPr/>
        </p:nvSpPr>
        <p:spPr>
          <a:xfrm>
            <a:off x="208593" y="5365260"/>
            <a:ext cx="4422401" cy="8617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200" dirty="0"/>
              <a:t>Software Developer/Programmer/Researcher</a:t>
            </a:r>
            <a:endParaRPr sz="2200" dirty="0"/>
          </a:p>
        </p:txBody>
      </p:sp>
      <p:sp>
        <p:nvSpPr>
          <p:cNvPr id="4" name="Google Shape;739;g11cb0f4a81f_0_0">
            <a:extLst>
              <a:ext uri="{FF2B5EF4-FFF2-40B4-BE49-F238E27FC236}">
                <a16:creationId xmlns:a16="http://schemas.microsoft.com/office/drawing/2014/main" id="{7C709885-475E-413E-4083-2D4AAC40BB75}"/>
              </a:ext>
            </a:extLst>
          </p:cNvPr>
          <p:cNvSpPr/>
          <p:nvPr/>
        </p:nvSpPr>
        <p:spPr>
          <a:xfrm>
            <a:off x="4496900" y="3720125"/>
            <a:ext cx="3123900" cy="828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83909"/>
          </a:solidFill>
          <a:ln w="9525" cap="flat" cmpd="sng">
            <a:solidFill>
              <a:srgbClr val="C839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oogle Shape;741;g11cb0f4a81f_0_0">
            <a:extLst>
              <a:ext uri="{FF2B5EF4-FFF2-40B4-BE49-F238E27FC236}">
                <a16:creationId xmlns:a16="http://schemas.microsoft.com/office/drawing/2014/main" id="{967E98B1-2E8C-6C38-8A3C-EEC4425FB40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5078" t="36564" r="24701"/>
          <a:stretch/>
        </p:blipFill>
        <p:spPr>
          <a:xfrm>
            <a:off x="7889600" y="2124838"/>
            <a:ext cx="3719575" cy="391817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42;g11cb0f4a81f_0_0">
            <a:extLst>
              <a:ext uri="{FF2B5EF4-FFF2-40B4-BE49-F238E27FC236}">
                <a16:creationId xmlns:a16="http://schemas.microsoft.com/office/drawing/2014/main" id="{A36E67DF-ED48-5C0C-6B27-4A862A8030E2}"/>
              </a:ext>
            </a:extLst>
          </p:cNvPr>
          <p:cNvSpPr txBox="1"/>
          <p:nvPr/>
        </p:nvSpPr>
        <p:spPr>
          <a:xfrm>
            <a:off x="8482100" y="5888450"/>
            <a:ext cx="3080400" cy="52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200"/>
              <a:t>Share to the Users</a:t>
            </a:r>
            <a:endParaRPr sz="2200"/>
          </a:p>
        </p:txBody>
      </p:sp>
      <p:pic>
        <p:nvPicPr>
          <p:cNvPr id="7" name="Google Shape;743;g11cb0f4a81f_0_0">
            <a:extLst>
              <a:ext uri="{FF2B5EF4-FFF2-40B4-BE49-F238E27FC236}">
                <a16:creationId xmlns:a16="http://schemas.microsoft.com/office/drawing/2014/main" id="{087D43EB-1BEC-3931-379C-E541E708135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5725" y="2124850"/>
            <a:ext cx="3393826" cy="16969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44;g11cb0f4a81f_0_0">
            <a:extLst>
              <a:ext uri="{FF2B5EF4-FFF2-40B4-BE49-F238E27FC236}">
                <a16:creationId xmlns:a16="http://schemas.microsoft.com/office/drawing/2014/main" id="{CCD1A816-C403-1BFC-01F8-86CC923A6158}"/>
              </a:ext>
            </a:extLst>
          </p:cNvPr>
          <p:cNvSpPr txBox="1"/>
          <p:nvPr/>
        </p:nvSpPr>
        <p:spPr>
          <a:xfrm>
            <a:off x="4020775" y="1409575"/>
            <a:ext cx="4076100" cy="86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200"/>
              <a:t>To track changes, modify and update version of software</a:t>
            </a:r>
            <a:endParaRPr sz="2200"/>
          </a:p>
        </p:txBody>
      </p:sp>
    </p:spTree>
    <p:extLst>
      <p:ext uri="{BB962C8B-B14F-4D97-AF65-F5344CB8AC3E}">
        <p14:creationId xmlns:p14="http://schemas.microsoft.com/office/powerpoint/2010/main" val="556555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EF40D-2CF0-844B-1A1B-6044272FA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C4979F91-072C-BED2-0A39-2426EDDC1E62}"/>
              </a:ext>
            </a:extLst>
          </p:cNvPr>
          <p:cNvSpPr txBox="1"/>
          <p:nvPr/>
        </p:nvSpPr>
        <p:spPr>
          <a:xfrm>
            <a:off x="1045595" y="695975"/>
            <a:ext cx="1038072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kern="0" dirty="0">
                <a:solidFill>
                  <a:srgbClr val="6C1D35"/>
                </a:solidFill>
                <a:latin typeface="Arial Black" panose="020B0A04020102020204" pitchFamily="34" charset="0"/>
              </a:rPr>
              <a:t>06 </a:t>
            </a:r>
          </a:p>
          <a:p>
            <a:pPr algn="ctr"/>
            <a:r>
              <a:rPr lang="en-US" sz="5000" b="1" kern="0" dirty="0">
                <a:solidFill>
                  <a:srgbClr val="6C1D35"/>
                </a:solidFill>
                <a:latin typeface="Arial Black" panose="020B0A04020102020204" pitchFamily="34" charset="0"/>
              </a:rPr>
              <a:t>VERSION CONTROL SYSTEM</a:t>
            </a:r>
          </a:p>
          <a:p>
            <a:pPr algn="ctr"/>
            <a:r>
              <a:rPr lang="en-US" sz="5000" b="1" kern="0" dirty="0">
                <a:solidFill>
                  <a:srgbClr val="6C1D35"/>
                </a:solidFill>
                <a:latin typeface="Arial Black" panose="020B0A04020102020204" pitchFamily="34" charset="0"/>
              </a:rPr>
              <a:t>COLLABORATIVE DEVELOPMENT &amp; CONCURRENT WORK</a:t>
            </a:r>
          </a:p>
          <a:p>
            <a:pPr algn="ctr"/>
            <a:endParaRPr lang="en-US" sz="5000" b="1" kern="0" dirty="0">
              <a:solidFill>
                <a:srgbClr val="6C1D35"/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Google Shape;311;p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41EA227-0507-822D-7B47-061731D8216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35693" y="4677623"/>
            <a:ext cx="4720614" cy="1306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3206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A7166-1A8A-4EDA-8228-882178611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982E690-2496-B920-5223-FD205E0AC365}"/>
              </a:ext>
            </a:extLst>
          </p:cNvPr>
          <p:cNvSpPr txBox="1"/>
          <p:nvPr/>
        </p:nvSpPr>
        <p:spPr>
          <a:xfrm>
            <a:off x="375312" y="-9969"/>
            <a:ext cx="95116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kern="0" dirty="0">
                <a:solidFill>
                  <a:srgbClr val="6C1D35"/>
                </a:solidFill>
                <a:latin typeface="Arial Black" panose="020B0A04020102020204" pitchFamily="34" charset="0"/>
              </a:rPr>
              <a:t>COLLABORATIVE DEVELOPMENT &amp; CONCURRENT WORK</a:t>
            </a:r>
          </a:p>
        </p:txBody>
      </p:sp>
      <p:pic>
        <p:nvPicPr>
          <p:cNvPr id="17" name="Google Shape;756;g12e9cb7253d_3_0" descr="Unité Add a Salesforce DX Project to Source Control | Salesforce">
            <a:extLst>
              <a:ext uri="{FF2B5EF4-FFF2-40B4-BE49-F238E27FC236}">
                <a16:creationId xmlns:a16="http://schemas.microsoft.com/office/drawing/2014/main" id="{F9049974-94D0-758D-B4D6-CA6513F469A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35771" y="1153518"/>
            <a:ext cx="9720457" cy="540678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757;g12e9cb7253d_3_0">
            <a:extLst>
              <a:ext uri="{FF2B5EF4-FFF2-40B4-BE49-F238E27FC236}">
                <a16:creationId xmlns:a16="http://schemas.microsoft.com/office/drawing/2014/main" id="{0367480C-AF21-2E30-799F-568A5A672F91}"/>
              </a:ext>
            </a:extLst>
          </p:cNvPr>
          <p:cNvSpPr txBox="1"/>
          <p:nvPr/>
        </p:nvSpPr>
        <p:spPr>
          <a:xfrm>
            <a:off x="3985006" y="6239720"/>
            <a:ext cx="395061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rgbClr val="C83909"/>
              </a:buClr>
              <a:buSzPts val="1800"/>
            </a:pPr>
            <a:r>
              <a:rPr lang="en-MY" b="1" i="0" u="none" strike="noStrike" cap="none" dirty="0">
                <a:solidFill>
                  <a:srgbClr val="C83909"/>
                </a:solidFill>
                <a:sym typeface="Arial"/>
              </a:rPr>
              <a:t>Initialize Repositories (Locally)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i="0" u="none" strike="noStrike" cap="none" dirty="0">
                <a:solidFill>
                  <a:srgbClr val="C83909"/>
                </a:solidFill>
                <a:sym typeface="Arial"/>
              </a:rPr>
              <a:t>from Local Machine</a:t>
            </a:r>
            <a:endParaRPr dirty="0"/>
          </a:p>
        </p:txBody>
      </p:sp>
      <p:sp>
        <p:nvSpPr>
          <p:cNvPr id="19" name="Google Shape;759;g12e9cb7253d_3_0">
            <a:extLst>
              <a:ext uri="{FF2B5EF4-FFF2-40B4-BE49-F238E27FC236}">
                <a16:creationId xmlns:a16="http://schemas.microsoft.com/office/drawing/2014/main" id="{BDB99661-487D-74AE-7F1D-89157007050B}"/>
              </a:ext>
            </a:extLst>
          </p:cNvPr>
          <p:cNvSpPr txBox="1"/>
          <p:nvPr/>
        </p:nvSpPr>
        <p:spPr>
          <a:xfrm>
            <a:off x="5960312" y="1601726"/>
            <a:ext cx="36567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i="0" u="none" strike="noStrike" cap="none" dirty="0">
                <a:solidFill>
                  <a:srgbClr val="C83909"/>
                </a:solidFill>
                <a:sym typeface="Arial"/>
              </a:rPr>
              <a:t>Create Project Repositories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b="1" i="0" u="none" strike="noStrike" cap="none" dirty="0">
                <a:solidFill>
                  <a:srgbClr val="C83909"/>
                </a:solidFill>
                <a:sym typeface="Arial"/>
              </a:rPr>
              <a:t>at Central Repo</a:t>
            </a:r>
            <a:endParaRPr dirty="0"/>
          </a:p>
        </p:txBody>
      </p:sp>
      <p:pic>
        <p:nvPicPr>
          <p:cNvPr id="20" name="Google Shape;792;g12f2034a691_9_2">
            <a:extLst>
              <a:ext uri="{FF2B5EF4-FFF2-40B4-BE49-F238E27FC236}">
                <a16:creationId xmlns:a16="http://schemas.microsoft.com/office/drawing/2014/main" id="{0356AD3C-CD2F-5E5C-658C-68713D846D4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9399" y="3364310"/>
            <a:ext cx="1178560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792;g12f2034a691_9_2">
            <a:extLst>
              <a:ext uri="{FF2B5EF4-FFF2-40B4-BE49-F238E27FC236}">
                <a16:creationId xmlns:a16="http://schemas.microsoft.com/office/drawing/2014/main" id="{6C8044B2-06B2-2C86-4A4F-76498754F61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1434" y="3546015"/>
            <a:ext cx="1178560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792;g12f2034a691_9_2">
            <a:extLst>
              <a:ext uri="{FF2B5EF4-FFF2-40B4-BE49-F238E27FC236}">
                <a16:creationId xmlns:a16="http://schemas.microsoft.com/office/drawing/2014/main" id="{9A18668A-BCC4-E842-1802-4E1947BBB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0972" y="3188477"/>
            <a:ext cx="1178560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757;g12e9cb7253d_3_0">
            <a:extLst>
              <a:ext uri="{FF2B5EF4-FFF2-40B4-BE49-F238E27FC236}">
                <a16:creationId xmlns:a16="http://schemas.microsoft.com/office/drawing/2014/main" id="{2D3E7C05-382F-9F23-EA3D-CC00DCB4A5B6}"/>
              </a:ext>
            </a:extLst>
          </p:cNvPr>
          <p:cNvSpPr txBox="1"/>
          <p:nvPr/>
        </p:nvSpPr>
        <p:spPr>
          <a:xfrm>
            <a:off x="-3981" y="2265266"/>
            <a:ext cx="3411940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rgbClr val="C83909"/>
              </a:buClr>
              <a:buSzPts val="1800"/>
            </a:pPr>
            <a:r>
              <a:rPr lang="en-MY" sz="1400" b="1" i="0" u="none" strike="noStrike" cap="none" dirty="0">
                <a:solidFill>
                  <a:srgbClr val="C83909"/>
                </a:solidFill>
                <a:latin typeface="Arial"/>
                <a:ea typeface="Arial"/>
                <a:cs typeface="Arial"/>
                <a:sym typeface="Arial"/>
              </a:rPr>
              <a:t>Git Installation &amp; Configuration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Clr>
                <a:srgbClr val="C83909"/>
              </a:buClr>
              <a:buSzPts val="1800"/>
              <a:buFont typeface="Arial" panose="020B0604020202020204" pitchFamily="34" charset="0"/>
              <a:buChar char="•"/>
            </a:pPr>
            <a:r>
              <a:rPr lang="en-MY" b="1" dirty="0">
                <a:solidFill>
                  <a:srgbClr val="C83909"/>
                </a:solidFill>
              </a:rPr>
              <a:t>git config --global user.name “[</a:t>
            </a:r>
            <a:r>
              <a:rPr lang="en-MY" b="1" dirty="0" err="1">
                <a:solidFill>
                  <a:srgbClr val="C83909"/>
                </a:solidFill>
              </a:rPr>
              <a:t>firstname</a:t>
            </a:r>
            <a:r>
              <a:rPr lang="en-MY" b="1" dirty="0">
                <a:solidFill>
                  <a:srgbClr val="C83909"/>
                </a:solidFill>
              </a:rPr>
              <a:t> </a:t>
            </a:r>
            <a:r>
              <a:rPr lang="en-MY" b="1" dirty="0" err="1">
                <a:solidFill>
                  <a:srgbClr val="C83909"/>
                </a:solidFill>
              </a:rPr>
              <a:t>lastname</a:t>
            </a:r>
            <a:r>
              <a:rPr lang="en-MY" b="1" dirty="0">
                <a:solidFill>
                  <a:srgbClr val="C83909"/>
                </a:solidFill>
              </a:rPr>
              <a:t>]”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Clr>
                <a:srgbClr val="C83909"/>
              </a:buClr>
              <a:buSzPts val="1800"/>
              <a:buFont typeface="Arial" panose="020B0604020202020204" pitchFamily="34" charset="0"/>
              <a:buChar char="•"/>
            </a:pPr>
            <a:r>
              <a:rPr lang="en-MY" b="1" dirty="0">
                <a:solidFill>
                  <a:srgbClr val="C83909"/>
                </a:solidFill>
              </a:rPr>
              <a:t>git config --global </a:t>
            </a:r>
            <a:r>
              <a:rPr lang="en-MY" b="1" dirty="0" err="1">
                <a:solidFill>
                  <a:srgbClr val="C83909"/>
                </a:solidFill>
              </a:rPr>
              <a:t>user.email</a:t>
            </a:r>
            <a:r>
              <a:rPr lang="en-MY" b="1" dirty="0">
                <a:solidFill>
                  <a:srgbClr val="C83909"/>
                </a:solidFill>
              </a:rPr>
              <a:t> “[valid-email]”</a:t>
            </a:r>
          </a:p>
        </p:txBody>
      </p:sp>
    </p:spTree>
    <p:extLst>
      <p:ext uri="{BB962C8B-B14F-4D97-AF65-F5344CB8AC3E}">
        <p14:creationId xmlns:p14="http://schemas.microsoft.com/office/powerpoint/2010/main" val="245470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BB13B1-3173-840F-E5CB-6A8FDE060117}"/>
              </a:ext>
            </a:extLst>
          </p:cNvPr>
          <p:cNvSpPr txBox="1"/>
          <p:nvPr/>
        </p:nvSpPr>
        <p:spPr>
          <a:xfrm>
            <a:off x="4598874" y="6235300"/>
            <a:ext cx="2980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6C1D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cairo@utm.my / trainer’s email</a:t>
            </a:r>
            <a:endParaRPr lang="en-MY" sz="1200" b="1" dirty="0">
              <a:solidFill>
                <a:srgbClr val="6C1D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630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94EF48-2818-E2A4-72AE-A663CA599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71" y="763208"/>
            <a:ext cx="6328399" cy="35095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35E1B0-377A-8EF9-ACEA-170C12CEF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361" y="2072730"/>
            <a:ext cx="7494012" cy="3577633"/>
          </a:xfrm>
          <a:prstGeom prst="rect">
            <a:avLst/>
          </a:prstGeom>
        </p:spPr>
      </p:pic>
      <p:sp>
        <p:nvSpPr>
          <p:cNvPr id="6" name="Google Shape;698;p13">
            <a:extLst>
              <a:ext uri="{FF2B5EF4-FFF2-40B4-BE49-F238E27FC236}">
                <a16:creationId xmlns:a16="http://schemas.microsoft.com/office/drawing/2014/main" id="{65CCBC22-96C6-4FA5-153F-9B0187145BB4}"/>
              </a:ext>
            </a:extLst>
          </p:cNvPr>
          <p:cNvSpPr txBox="1">
            <a:spLocks/>
          </p:cNvSpPr>
          <p:nvPr/>
        </p:nvSpPr>
        <p:spPr>
          <a:xfrm>
            <a:off x="8976048" y="1566679"/>
            <a:ext cx="2065578" cy="736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rgbClr val="0000FF"/>
                </a:solidFill>
              </a:rPr>
              <a:t>NATURE</a:t>
            </a:r>
          </a:p>
        </p:txBody>
      </p:sp>
      <p:sp>
        <p:nvSpPr>
          <p:cNvPr id="7" name="Google Shape;698;p13">
            <a:extLst>
              <a:ext uri="{FF2B5EF4-FFF2-40B4-BE49-F238E27FC236}">
                <a16:creationId xmlns:a16="http://schemas.microsoft.com/office/drawing/2014/main" id="{12F3B6C9-F333-143B-FEF9-2C312A0A843A}"/>
              </a:ext>
            </a:extLst>
          </p:cNvPr>
          <p:cNvSpPr txBox="1">
            <a:spLocks/>
          </p:cNvSpPr>
          <p:nvPr/>
        </p:nvSpPr>
        <p:spPr>
          <a:xfrm>
            <a:off x="653041" y="26408"/>
            <a:ext cx="2719423" cy="736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rgbClr val="0000FF"/>
                </a:solidFill>
              </a:rPr>
              <a:t>BBC NEWS</a:t>
            </a:r>
          </a:p>
        </p:txBody>
      </p:sp>
      <p:sp>
        <p:nvSpPr>
          <p:cNvPr id="8" name="Google Shape;698;p13">
            <a:extLst>
              <a:ext uri="{FF2B5EF4-FFF2-40B4-BE49-F238E27FC236}">
                <a16:creationId xmlns:a16="http://schemas.microsoft.com/office/drawing/2014/main" id="{F6A316F4-82B5-04CA-913E-9EF991FB0779}"/>
              </a:ext>
            </a:extLst>
          </p:cNvPr>
          <p:cNvSpPr txBox="1">
            <a:spLocks/>
          </p:cNvSpPr>
          <p:nvPr/>
        </p:nvSpPr>
        <p:spPr>
          <a:xfrm>
            <a:off x="337871" y="5213834"/>
            <a:ext cx="4924980" cy="736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b="1" dirty="0">
                <a:solidFill>
                  <a:srgbClr val="FF0000"/>
                </a:solidFill>
              </a:rPr>
              <a:t>Research reproducibility issue?</a:t>
            </a:r>
          </a:p>
        </p:txBody>
      </p:sp>
    </p:spTree>
    <p:extLst>
      <p:ext uri="{BB962C8B-B14F-4D97-AF65-F5344CB8AC3E}">
        <p14:creationId xmlns:p14="http://schemas.microsoft.com/office/powerpoint/2010/main" val="3984827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17;g12f2034a691_1_22">
            <a:extLst>
              <a:ext uri="{FF2B5EF4-FFF2-40B4-BE49-F238E27FC236}">
                <a16:creationId xmlns:a16="http://schemas.microsoft.com/office/drawing/2014/main" id="{9928088C-30F9-BAB0-CC03-BA00C9D6A01E}"/>
              </a:ext>
            </a:extLst>
          </p:cNvPr>
          <p:cNvSpPr txBox="1">
            <a:spLocks/>
          </p:cNvSpPr>
          <p:nvPr/>
        </p:nvSpPr>
        <p:spPr>
          <a:xfrm>
            <a:off x="3077533" y="6082000"/>
            <a:ext cx="7038900" cy="736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MY" b="1" dirty="0">
                <a:solidFill>
                  <a:srgbClr val="0000FF"/>
                </a:solidFill>
              </a:rPr>
              <a:t>Share Your Research Work!</a:t>
            </a:r>
          </a:p>
        </p:txBody>
      </p:sp>
      <p:grpSp>
        <p:nvGrpSpPr>
          <p:cNvPr id="8" name="Google Shape;718;g12f2034a691_1_22">
            <a:extLst>
              <a:ext uri="{FF2B5EF4-FFF2-40B4-BE49-F238E27FC236}">
                <a16:creationId xmlns:a16="http://schemas.microsoft.com/office/drawing/2014/main" id="{4C23E65A-F8AB-674E-B730-6FDAF9E77B55}"/>
              </a:ext>
            </a:extLst>
          </p:cNvPr>
          <p:cNvGrpSpPr/>
          <p:nvPr/>
        </p:nvGrpSpPr>
        <p:grpSpPr>
          <a:xfrm>
            <a:off x="144950" y="101175"/>
            <a:ext cx="11856299" cy="5791615"/>
            <a:chOff x="170450" y="101175"/>
            <a:chExt cx="11856299" cy="5791615"/>
          </a:xfrm>
        </p:grpSpPr>
        <p:pic>
          <p:nvPicPr>
            <p:cNvPr id="9" name="Google Shape;719;g12f2034a691_1_22">
              <a:extLst>
                <a:ext uri="{FF2B5EF4-FFF2-40B4-BE49-F238E27FC236}">
                  <a16:creationId xmlns:a16="http://schemas.microsoft.com/office/drawing/2014/main" id="{1F73567F-053F-79EA-6D99-C68516C12350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70450" y="101175"/>
              <a:ext cx="11856299" cy="57916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720;g12f2034a691_1_22">
              <a:extLst>
                <a:ext uri="{FF2B5EF4-FFF2-40B4-BE49-F238E27FC236}">
                  <a16:creationId xmlns:a16="http://schemas.microsoft.com/office/drawing/2014/main" id="{27B92F51-542D-75E1-4ACA-3DC08D1B9146}"/>
                </a:ext>
              </a:extLst>
            </p:cNvPr>
            <p:cNvSpPr/>
            <p:nvPr/>
          </p:nvSpPr>
          <p:spPr>
            <a:xfrm>
              <a:off x="8252850" y="2115125"/>
              <a:ext cx="1162500" cy="736800"/>
            </a:xfrm>
            <a:prstGeom prst="rect">
              <a:avLst/>
            </a:prstGeom>
            <a:noFill/>
            <a:ln w="38100" cap="flat" cmpd="sng">
              <a:solidFill>
                <a:srgbClr val="CC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21;g12f2034a691_1_22">
              <a:extLst>
                <a:ext uri="{FF2B5EF4-FFF2-40B4-BE49-F238E27FC236}">
                  <a16:creationId xmlns:a16="http://schemas.microsoft.com/office/drawing/2014/main" id="{1149F469-C251-763C-6FED-2E845ACB073D}"/>
                </a:ext>
              </a:extLst>
            </p:cNvPr>
            <p:cNvSpPr/>
            <p:nvPr/>
          </p:nvSpPr>
          <p:spPr>
            <a:xfrm rot="1984932">
              <a:off x="9685721" y="2876684"/>
              <a:ext cx="494099" cy="26144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99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22;g12f2034a691_1_22">
              <a:extLst>
                <a:ext uri="{FF2B5EF4-FFF2-40B4-BE49-F238E27FC236}">
                  <a16:creationId xmlns:a16="http://schemas.microsoft.com/office/drawing/2014/main" id="{E92F96C1-1B1A-1DC1-8DDA-3B0DD295E62F}"/>
                </a:ext>
              </a:extLst>
            </p:cNvPr>
            <p:cNvSpPr/>
            <p:nvPr/>
          </p:nvSpPr>
          <p:spPr>
            <a:xfrm>
              <a:off x="8252850" y="4301675"/>
              <a:ext cx="1162500" cy="736800"/>
            </a:xfrm>
            <a:prstGeom prst="rect">
              <a:avLst/>
            </a:prstGeom>
            <a:noFill/>
            <a:ln w="38100" cap="flat" cmpd="sng">
              <a:solidFill>
                <a:srgbClr val="CC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23;g12f2034a691_1_22">
              <a:extLst>
                <a:ext uri="{FF2B5EF4-FFF2-40B4-BE49-F238E27FC236}">
                  <a16:creationId xmlns:a16="http://schemas.microsoft.com/office/drawing/2014/main" id="{54755B4A-BADB-BECF-5CBA-DE5A673044CF}"/>
                </a:ext>
              </a:extLst>
            </p:cNvPr>
            <p:cNvSpPr/>
            <p:nvPr/>
          </p:nvSpPr>
          <p:spPr>
            <a:xfrm rot="-2198004">
              <a:off x="9618472" y="4423311"/>
              <a:ext cx="494224" cy="26160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99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724;g12f2034a691_1_22">
            <a:extLst>
              <a:ext uri="{FF2B5EF4-FFF2-40B4-BE49-F238E27FC236}">
                <a16:creationId xmlns:a16="http://schemas.microsoft.com/office/drawing/2014/main" id="{FB29DE6E-6F95-4248-6C7D-9C9A2CBF13A5}"/>
              </a:ext>
            </a:extLst>
          </p:cNvPr>
          <p:cNvSpPr txBox="1"/>
          <p:nvPr/>
        </p:nvSpPr>
        <p:spPr>
          <a:xfrm>
            <a:off x="9307800" y="3258150"/>
            <a:ext cx="2884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000" b="1">
                <a:solidFill>
                  <a:srgbClr val="0000FF"/>
                </a:solidFill>
              </a:rPr>
              <a:t>Research Paper with Code </a:t>
            </a:r>
            <a:endParaRPr sz="2000" b="1"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000" b="1">
                <a:solidFill>
                  <a:srgbClr val="0000FF"/>
                </a:solidFill>
              </a:rPr>
              <a:t>(Share @ GitHub)</a:t>
            </a:r>
            <a:endParaRPr sz="2000"/>
          </a:p>
        </p:txBody>
      </p:sp>
      <p:sp>
        <p:nvSpPr>
          <p:cNvPr id="15" name="Google Shape;725;g12f2034a691_1_22">
            <a:extLst>
              <a:ext uri="{FF2B5EF4-FFF2-40B4-BE49-F238E27FC236}">
                <a16:creationId xmlns:a16="http://schemas.microsoft.com/office/drawing/2014/main" id="{458B2F6F-D95D-683A-8887-D4CAF82E5AFE}"/>
              </a:ext>
            </a:extLst>
          </p:cNvPr>
          <p:cNvSpPr txBox="1"/>
          <p:nvPr/>
        </p:nvSpPr>
        <p:spPr>
          <a:xfrm>
            <a:off x="5589925" y="195975"/>
            <a:ext cx="47004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500" b="1" dirty="0">
                <a:solidFill>
                  <a:srgbClr val="FF00FF"/>
                </a:solidFill>
              </a:rPr>
              <a:t>paperswithcode.com</a:t>
            </a:r>
            <a:endParaRPr sz="3500" dirty="0">
              <a:solidFill>
                <a:srgbClr val="FF00FF"/>
              </a:solidFill>
            </a:endParaRPr>
          </a:p>
        </p:txBody>
      </p:sp>
      <p:sp>
        <p:nvSpPr>
          <p:cNvPr id="16" name="Google Shape;726;g12f2034a691_1_22">
            <a:extLst>
              <a:ext uri="{FF2B5EF4-FFF2-40B4-BE49-F238E27FC236}">
                <a16:creationId xmlns:a16="http://schemas.microsoft.com/office/drawing/2014/main" id="{C4C0B71B-F1E6-0E34-0BE7-320054EA67D6}"/>
              </a:ext>
            </a:extLst>
          </p:cNvPr>
          <p:cNvSpPr/>
          <p:nvPr/>
        </p:nvSpPr>
        <p:spPr>
          <a:xfrm>
            <a:off x="4730125" y="195975"/>
            <a:ext cx="859800" cy="723300"/>
          </a:xfrm>
          <a:prstGeom prst="star7">
            <a:avLst>
              <a:gd name="adj" fmla="val 34601"/>
              <a:gd name="hf" fmla="val 102572"/>
              <a:gd name="vf" fmla="val 105210"/>
            </a:avLst>
          </a:prstGeom>
          <a:solidFill>
            <a:srgbClr val="FF00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000" b="1">
                <a:solidFill>
                  <a:schemeClr val="lt1"/>
                </a:solidFill>
              </a:rPr>
              <a:t>3</a:t>
            </a:r>
            <a:endParaRPr sz="3000" b="1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057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742C72-39D8-5CCF-BF50-F87D721E2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48" y="640019"/>
            <a:ext cx="8023442" cy="3530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2CD77F-BCE7-D56E-D208-0B1E4258C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930" y="2738700"/>
            <a:ext cx="8356922" cy="37707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A79978-6499-4788-D8FF-4D3C420EB4AE}"/>
              </a:ext>
            </a:extLst>
          </p:cNvPr>
          <p:cNvSpPr txBox="1"/>
          <p:nvPr/>
        </p:nvSpPr>
        <p:spPr>
          <a:xfrm>
            <a:off x="8318090" y="2220423"/>
            <a:ext cx="40140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dirty="0">
                <a:hlinkClick r:id="rId4"/>
              </a:rPr>
              <a:t>https://github.com/ElsevierSoftwareX</a:t>
            </a:r>
            <a:r>
              <a:rPr lang="en-MY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AAB91A-C74C-1FBD-88CE-698D46F30679}"/>
              </a:ext>
            </a:extLst>
          </p:cNvPr>
          <p:cNvSpPr txBox="1"/>
          <p:nvPr/>
        </p:nvSpPr>
        <p:spPr>
          <a:xfrm>
            <a:off x="1229530" y="101518"/>
            <a:ext cx="4876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dirty="0">
                <a:hlinkClick r:id="rId5"/>
              </a:rPr>
              <a:t>https://www.sciencedirect.com/journal/softwarex</a:t>
            </a:r>
            <a:r>
              <a:rPr lang="en-MY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191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BC36A1-A42A-18A1-C2AD-1CB9A5D38C44}"/>
              </a:ext>
            </a:extLst>
          </p:cNvPr>
          <p:cNvSpPr/>
          <p:nvPr/>
        </p:nvSpPr>
        <p:spPr>
          <a:xfrm>
            <a:off x="1474991" y="1506282"/>
            <a:ext cx="9242017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VERSION CONTROL SYSTEM!</a:t>
            </a:r>
          </a:p>
        </p:txBody>
      </p:sp>
      <p:pic>
        <p:nvPicPr>
          <p:cNvPr id="6" name="Google Shape;228;p1" descr="Git - Logo Downloads">
            <a:extLst>
              <a:ext uri="{FF2B5EF4-FFF2-40B4-BE49-F238E27FC236}">
                <a16:creationId xmlns:a16="http://schemas.microsoft.com/office/drawing/2014/main" id="{A24E3A6D-F513-63EF-FB6B-8D3148A2EC7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29625" y="3670132"/>
            <a:ext cx="3629597" cy="11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GitHub black logo landscape transparent PNG - StickPNG">
            <a:extLst>
              <a:ext uri="{FF2B5EF4-FFF2-40B4-BE49-F238E27FC236}">
                <a16:creationId xmlns:a16="http://schemas.microsoft.com/office/drawing/2014/main" id="{C3DEE16E-63E8-93FD-F282-E14149CBA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271" y="338342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A821B1B9-A6F5-E4A7-5F4C-DCDBB2BBEB67}"/>
              </a:ext>
            </a:extLst>
          </p:cNvPr>
          <p:cNvSpPr/>
          <p:nvPr/>
        </p:nvSpPr>
        <p:spPr>
          <a:xfrm>
            <a:off x="3255579" y="2529614"/>
            <a:ext cx="377687" cy="101566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73191F9E-B07C-726B-38E0-825BD82F2FDA}"/>
              </a:ext>
            </a:extLst>
          </p:cNvPr>
          <p:cNvSpPr/>
          <p:nvPr/>
        </p:nvSpPr>
        <p:spPr>
          <a:xfrm>
            <a:off x="8621178" y="2521945"/>
            <a:ext cx="377687" cy="101566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C257B1-99A8-3B3C-AD32-52C3D773C8CE}"/>
              </a:ext>
            </a:extLst>
          </p:cNvPr>
          <p:cNvGrpSpPr/>
          <p:nvPr/>
        </p:nvGrpSpPr>
        <p:grpSpPr>
          <a:xfrm>
            <a:off x="1150616" y="921278"/>
            <a:ext cx="9901697" cy="1553054"/>
            <a:chOff x="1150616" y="921278"/>
            <a:chExt cx="9901697" cy="155305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781505B-A0CD-6095-DD15-A98A607BA32D}"/>
                </a:ext>
              </a:extLst>
            </p:cNvPr>
            <p:cNvSpPr/>
            <p:nvPr/>
          </p:nvSpPr>
          <p:spPr>
            <a:xfrm>
              <a:off x="1242391" y="1580322"/>
              <a:ext cx="9809922" cy="894010"/>
            </a:xfrm>
            <a:prstGeom prst="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F5EBDA-0998-1099-7B04-BA500BA36DFB}"/>
                </a:ext>
              </a:extLst>
            </p:cNvPr>
            <p:cNvSpPr txBox="1"/>
            <p:nvPr/>
          </p:nvSpPr>
          <p:spPr>
            <a:xfrm>
              <a:off x="1150616" y="921278"/>
              <a:ext cx="6502513" cy="537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MY" sz="2200" dirty="0">
                  <a:latin typeface="Arial" panose="020B0604020202020204" pitchFamily="34" charset="0"/>
                  <a:cs typeface="Arial" panose="020B0604020202020204" pitchFamily="34" charset="0"/>
                </a:rPr>
                <a:t>Module 1 : Introduction to Version Control System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BB1CE2-D437-2247-A89F-BF01E1514C43}"/>
              </a:ext>
            </a:extLst>
          </p:cNvPr>
          <p:cNvGrpSpPr/>
          <p:nvPr/>
        </p:nvGrpSpPr>
        <p:grpSpPr>
          <a:xfrm>
            <a:off x="1242391" y="3681233"/>
            <a:ext cx="4369905" cy="1703313"/>
            <a:chOff x="1242391" y="3681233"/>
            <a:chExt cx="4369905" cy="170331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20463B5-A2A5-7ABD-F4FE-9F233F871E36}"/>
                </a:ext>
              </a:extLst>
            </p:cNvPr>
            <p:cNvSpPr/>
            <p:nvPr/>
          </p:nvSpPr>
          <p:spPr>
            <a:xfrm>
              <a:off x="1242391" y="3681233"/>
              <a:ext cx="4369905" cy="1165922"/>
            </a:xfrm>
            <a:prstGeom prst="rect">
              <a:avLst/>
            </a:prstGeom>
            <a:noFill/>
            <a:ln w="38100">
              <a:solidFill>
                <a:srgbClr val="F34F29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98D2D37-AF99-7903-11B6-17E1973ADF2D}"/>
                </a:ext>
              </a:extLst>
            </p:cNvPr>
            <p:cNvSpPr txBox="1"/>
            <p:nvPr/>
          </p:nvSpPr>
          <p:spPr>
            <a:xfrm>
              <a:off x="1518391" y="4847155"/>
              <a:ext cx="3852061" cy="537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MY" sz="2200" dirty="0">
                  <a:latin typeface="Arial" panose="020B0604020202020204" pitchFamily="34" charset="0"/>
                  <a:cs typeface="Arial" panose="020B0604020202020204" pitchFamily="34" charset="0"/>
                </a:rPr>
                <a:t>Module 2 : Introduction to Git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FB7ECE-2098-18B7-E1B3-0E4D473F26DA}"/>
              </a:ext>
            </a:extLst>
          </p:cNvPr>
          <p:cNvGrpSpPr/>
          <p:nvPr/>
        </p:nvGrpSpPr>
        <p:grpSpPr>
          <a:xfrm>
            <a:off x="6602896" y="3682266"/>
            <a:ext cx="4392077" cy="1691179"/>
            <a:chOff x="6602896" y="3682266"/>
            <a:chExt cx="4392077" cy="169117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1FEC66-07E5-B24B-37A5-25580BFA1257}"/>
                </a:ext>
              </a:extLst>
            </p:cNvPr>
            <p:cNvSpPr/>
            <p:nvPr/>
          </p:nvSpPr>
          <p:spPr>
            <a:xfrm>
              <a:off x="6602896" y="3682266"/>
              <a:ext cx="4369905" cy="116592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ECE3E61-7F72-B464-82E3-AE9D7AAB0AF7}"/>
                </a:ext>
              </a:extLst>
            </p:cNvPr>
            <p:cNvSpPr txBox="1"/>
            <p:nvPr/>
          </p:nvSpPr>
          <p:spPr>
            <a:xfrm>
              <a:off x="6625068" y="4836054"/>
              <a:ext cx="4369905" cy="537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MY" sz="2200" dirty="0">
                  <a:latin typeface="Arial" panose="020B0604020202020204" pitchFamily="34" charset="0"/>
                  <a:cs typeface="Arial" panose="020B0604020202020204" pitchFamily="34" charset="0"/>
                </a:rPr>
                <a:t>Module 3 : Introduction to GitHub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BE1082-4FC2-CB6D-326D-425758A484E5}"/>
              </a:ext>
            </a:extLst>
          </p:cNvPr>
          <p:cNvGrpSpPr/>
          <p:nvPr/>
        </p:nvGrpSpPr>
        <p:grpSpPr>
          <a:xfrm>
            <a:off x="844850" y="3231012"/>
            <a:ext cx="10495698" cy="3101742"/>
            <a:chOff x="844850" y="3231012"/>
            <a:chExt cx="10495698" cy="310174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79F3070-C5DE-4244-84CF-3A53069C9227}"/>
                </a:ext>
              </a:extLst>
            </p:cNvPr>
            <p:cNvSpPr/>
            <p:nvPr/>
          </p:nvSpPr>
          <p:spPr>
            <a:xfrm>
              <a:off x="844850" y="3231012"/>
              <a:ext cx="10495698" cy="2533684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D44074D-BD49-B830-2ACE-9D5D3133FA5F}"/>
                </a:ext>
              </a:extLst>
            </p:cNvPr>
            <p:cNvSpPr txBox="1"/>
            <p:nvPr/>
          </p:nvSpPr>
          <p:spPr>
            <a:xfrm>
              <a:off x="3388230" y="5795363"/>
              <a:ext cx="5069975" cy="537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MY" sz="2200" dirty="0">
                  <a:latin typeface="Arial" panose="020B0604020202020204" pitchFamily="34" charset="0"/>
                  <a:cs typeface="Arial" panose="020B0604020202020204" pitchFamily="34" charset="0"/>
                </a:rPr>
                <a:t>Module 4 : Working with Git &amp; GitHub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065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95C49E9-0446-62B9-C287-2A85BB2E5B37}"/>
              </a:ext>
            </a:extLst>
          </p:cNvPr>
          <p:cNvSpPr txBox="1"/>
          <p:nvPr/>
        </p:nvSpPr>
        <p:spPr>
          <a:xfrm>
            <a:off x="388009" y="1633242"/>
            <a:ext cx="11415982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kern="0" dirty="0">
                <a:solidFill>
                  <a:srgbClr val="6C1D35"/>
                </a:solidFill>
                <a:latin typeface="Arial Black" panose="020B0A04020102020204" pitchFamily="34" charset="0"/>
              </a:rPr>
              <a:t>MODULE 1 : </a:t>
            </a:r>
          </a:p>
          <a:p>
            <a:r>
              <a:rPr lang="en-US" sz="5500" b="1" kern="0" dirty="0">
                <a:solidFill>
                  <a:srgbClr val="6C1D35"/>
                </a:solidFill>
                <a:latin typeface="Arial Black" panose="020B0A04020102020204" pitchFamily="34" charset="0"/>
              </a:rPr>
              <a:t>INTRODUCTION TO VERSION CONTROL SYSTEM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003BD2-5F83-25F8-B994-2E48A188E0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429" y="6352942"/>
            <a:ext cx="2136771" cy="1608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2018FC-CF4D-FCF2-B03C-C558B18C6080}"/>
              </a:ext>
            </a:extLst>
          </p:cNvPr>
          <p:cNvSpPr txBox="1"/>
          <p:nvPr/>
        </p:nvSpPr>
        <p:spPr>
          <a:xfrm>
            <a:off x="1039269" y="5062196"/>
            <a:ext cx="772236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0" dirty="0">
                <a:latin typeface="Arial" panose="020B0604020202020204" pitchFamily="34" charset="0"/>
                <a:cs typeface="Arial" panose="020B0604020202020204" pitchFamily="34" charset="0"/>
              </a:rPr>
              <a:t>PREPARED BY:</a:t>
            </a:r>
          </a:p>
          <a:p>
            <a:r>
              <a:rPr lang="en-US" sz="1500" kern="0">
                <a:latin typeface="Arial" panose="020B0604020202020204" pitchFamily="34" charset="0"/>
                <a:cs typeface="Arial" panose="020B0604020202020204" pitchFamily="34" charset="0"/>
              </a:rPr>
              <a:t>Dr. Nurulaqilla </a:t>
            </a:r>
            <a:r>
              <a:rPr lang="en-US" sz="1500" kern="0" dirty="0">
                <a:latin typeface="Arial" panose="020B0604020202020204" pitchFamily="34" charset="0"/>
                <a:cs typeface="Arial" panose="020B0604020202020204" pitchFamily="34" charset="0"/>
              </a:rPr>
              <a:t>Khamis</a:t>
            </a:r>
            <a:br>
              <a:rPr lang="en-US" sz="1500" kern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500" kern="0" dirty="0">
                <a:latin typeface="Arial" panose="020B0604020202020204" pitchFamily="34" charset="0"/>
                <a:cs typeface="Arial" panose="020B0604020202020204" pitchFamily="34" charset="0"/>
              </a:rPr>
              <a:t>Center for Artificial Intelligence and Robotics</a:t>
            </a:r>
          </a:p>
          <a:p>
            <a:r>
              <a:rPr lang="en-US" sz="1500" kern="0" dirty="0" err="1">
                <a:latin typeface="Arial" panose="020B0604020202020204" pitchFamily="34" charset="0"/>
                <a:cs typeface="Arial" panose="020B0604020202020204" pitchFamily="34" charset="0"/>
              </a:rPr>
              <a:t>Universiti</a:t>
            </a:r>
            <a:r>
              <a:rPr lang="en-US" sz="1500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kern="0" dirty="0" err="1">
                <a:latin typeface="Arial" panose="020B0604020202020204" pitchFamily="34" charset="0"/>
                <a:cs typeface="Arial" panose="020B0604020202020204" pitchFamily="34" charset="0"/>
              </a:rPr>
              <a:t>Teknologi</a:t>
            </a:r>
            <a:r>
              <a:rPr lang="en-US" sz="1500" kern="0" dirty="0">
                <a:latin typeface="Arial" panose="020B0604020202020204" pitchFamily="34" charset="0"/>
                <a:cs typeface="Arial" panose="020B0604020202020204" pitchFamily="34" charset="0"/>
              </a:rPr>
              <a:t> Malaysia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24B902-6138-C008-B1A6-B50DC3EE86F0}"/>
              </a:ext>
            </a:extLst>
          </p:cNvPr>
          <p:cNvSpPr/>
          <p:nvPr/>
        </p:nvSpPr>
        <p:spPr>
          <a:xfrm>
            <a:off x="5618168" y="6671483"/>
            <a:ext cx="1190970" cy="1608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CCA18A0-053C-DE2D-5361-AFE3CFED8F57}"/>
              </a:ext>
            </a:extLst>
          </p:cNvPr>
          <p:cNvSpPr/>
          <p:nvPr/>
        </p:nvSpPr>
        <p:spPr>
          <a:xfrm>
            <a:off x="5380382" y="6249219"/>
            <a:ext cx="1782417" cy="2970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6" name="Google Shape;226;p1" descr="github-logo-tile - New Signature">
            <a:extLst>
              <a:ext uri="{FF2B5EF4-FFF2-40B4-BE49-F238E27FC236}">
                <a16:creationId xmlns:a16="http://schemas.microsoft.com/office/drawing/2014/main" id="{D38BE502-9645-88DE-912D-FC88419FF19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08533" y="4264732"/>
            <a:ext cx="3001551" cy="1984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28;p1" descr="Git - Logo Downloads">
            <a:extLst>
              <a:ext uri="{FF2B5EF4-FFF2-40B4-BE49-F238E27FC236}">
                <a16:creationId xmlns:a16="http://schemas.microsoft.com/office/drawing/2014/main" id="{4CFF1A16-6D6C-273D-1A8E-D078E9E5672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10084" y="4790370"/>
            <a:ext cx="3629597" cy="11659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3746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BEFD43F-927D-4055-9894-52355D896391}"/>
              </a:ext>
            </a:extLst>
          </p:cNvPr>
          <p:cNvSpPr txBox="1"/>
          <p:nvPr/>
        </p:nvSpPr>
        <p:spPr>
          <a:xfrm>
            <a:off x="375312" y="78519"/>
            <a:ext cx="951163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kern="0" dirty="0">
                <a:solidFill>
                  <a:srgbClr val="6C1D35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MODULE OUTLINE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00B43BD-2902-4A73-B6DE-75184D4F595C}"/>
              </a:ext>
            </a:extLst>
          </p:cNvPr>
          <p:cNvSpPr/>
          <p:nvPr/>
        </p:nvSpPr>
        <p:spPr>
          <a:xfrm rot="16200000">
            <a:off x="11152257" y="5409768"/>
            <a:ext cx="1782417" cy="2970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C4E45A5-C577-1E04-C175-64F7569AE4DD}"/>
              </a:ext>
            </a:extLst>
          </p:cNvPr>
          <p:cNvGrpSpPr/>
          <p:nvPr/>
        </p:nvGrpSpPr>
        <p:grpSpPr>
          <a:xfrm>
            <a:off x="378121" y="1856458"/>
            <a:ext cx="5519688" cy="815813"/>
            <a:chOff x="378121" y="1300421"/>
            <a:chExt cx="5519688" cy="8158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E625D2E-5649-48D7-BA43-D276355E7B1E}"/>
                </a:ext>
              </a:extLst>
            </p:cNvPr>
            <p:cNvSpPr txBox="1"/>
            <p:nvPr/>
          </p:nvSpPr>
          <p:spPr>
            <a:xfrm>
              <a:off x="1390117" y="1408348"/>
              <a:ext cx="4507692" cy="70788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What is Version Control System (VCS)</a:t>
              </a:r>
              <a:endPara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7FE166F-B468-DAA3-A2EE-D22208A8A2FA}"/>
                </a:ext>
              </a:extLst>
            </p:cNvPr>
            <p:cNvSpPr txBox="1"/>
            <p:nvPr/>
          </p:nvSpPr>
          <p:spPr>
            <a:xfrm>
              <a:off x="378121" y="1300421"/>
              <a:ext cx="1014803" cy="73866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200" b="1" dirty="0"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ko-KR" altLang="en-US" sz="4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0FE7774-796A-D8F3-357C-54F96476ADC5}"/>
              </a:ext>
            </a:extLst>
          </p:cNvPr>
          <p:cNvGrpSpPr/>
          <p:nvPr/>
        </p:nvGrpSpPr>
        <p:grpSpPr>
          <a:xfrm>
            <a:off x="375312" y="3086437"/>
            <a:ext cx="7191698" cy="738664"/>
            <a:chOff x="375313" y="2243460"/>
            <a:chExt cx="7191698" cy="7386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80E693-5487-4F37-935A-597EEE2E0891}"/>
                </a:ext>
              </a:extLst>
            </p:cNvPr>
            <p:cNvSpPr txBox="1"/>
            <p:nvPr/>
          </p:nvSpPr>
          <p:spPr>
            <a:xfrm>
              <a:off x="1388713" y="2440958"/>
              <a:ext cx="6178298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What is Git?</a:t>
              </a:r>
              <a:endPara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E76E785-68E8-CB9E-9F16-F09A8F859601}"/>
                </a:ext>
              </a:extLst>
            </p:cNvPr>
            <p:cNvSpPr txBox="1"/>
            <p:nvPr/>
          </p:nvSpPr>
          <p:spPr>
            <a:xfrm>
              <a:off x="375313" y="2243460"/>
              <a:ext cx="1014803" cy="73866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200" b="1" dirty="0"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ko-KR" altLang="en-US" sz="4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DDD056-4C2D-7B93-3E1F-71BF62733839}"/>
              </a:ext>
            </a:extLst>
          </p:cNvPr>
          <p:cNvGrpSpPr/>
          <p:nvPr/>
        </p:nvGrpSpPr>
        <p:grpSpPr>
          <a:xfrm>
            <a:off x="376717" y="4269025"/>
            <a:ext cx="5521092" cy="796138"/>
            <a:chOff x="375313" y="3316727"/>
            <a:chExt cx="5521092" cy="79613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55775D0-52AC-4705-B82D-D2AF913E31DF}"/>
                </a:ext>
              </a:extLst>
            </p:cNvPr>
            <p:cNvSpPr txBox="1"/>
            <p:nvPr/>
          </p:nvSpPr>
          <p:spPr>
            <a:xfrm>
              <a:off x="1388713" y="3404979"/>
              <a:ext cx="4507692" cy="70788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Overview of GitHub as Hosting Platform</a:t>
              </a:r>
              <a:endPara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1AB3FBE-0E5D-C811-D91A-A586AF8068B2}"/>
                </a:ext>
              </a:extLst>
            </p:cNvPr>
            <p:cNvSpPr txBox="1"/>
            <p:nvPr/>
          </p:nvSpPr>
          <p:spPr>
            <a:xfrm>
              <a:off x="375313" y="3316727"/>
              <a:ext cx="1014803" cy="73866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200" b="1" dirty="0"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ko-KR" altLang="en-US" sz="4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FCBEAE-9554-CE69-52D8-5B443F526E0D}"/>
              </a:ext>
            </a:extLst>
          </p:cNvPr>
          <p:cNvGrpSpPr/>
          <p:nvPr/>
        </p:nvGrpSpPr>
        <p:grpSpPr>
          <a:xfrm>
            <a:off x="6669503" y="1802744"/>
            <a:ext cx="5522497" cy="761600"/>
            <a:chOff x="375312" y="4435298"/>
            <a:chExt cx="5522497" cy="76160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4F4251C-7124-4EF0-862D-6CE00038E98D}"/>
                </a:ext>
              </a:extLst>
            </p:cNvPr>
            <p:cNvSpPr txBox="1"/>
            <p:nvPr/>
          </p:nvSpPr>
          <p:spPr>
            <a:xfrm>
              <a:off x="1390117" y="4489012"/>
              <a:ext cx="4507692" cy="70788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Version Control System – Purpose &amp; Benefits</a:t>
              </a:r>
              <a:endPara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F532FB-8448-DDFC-E324-ECA8FA7BD338}"/>
                </a:ext>
              </a:extLst>
            </p:cNvPr>
            <p:cNvSpPr txBox="1"/>
            <p:nvPr/>
          </p:nvSpPr>
          <p:spPr>
            <a:xfrm>
              <a:off x="375312" y="4435298"/>
              <a:ext cx="1014803" cy="73866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200" b="1" dirty="0"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ko-KR" altLang="en-US" sz="4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F31FC3-6905-B777-1182-23E9974A5F45}"/>
              </a:ext>
            </a:extLst>
          </p:cNvPr>
          <p:cNvGrpSpPr/>
          <p:nvPr/>
        </p:nvGrpSpPr>
        <p:grpSpPr>
          <a:xfrm>
            <a:off x="6669503" y="3049220"/>
            <a:ext cx="5522497" cy="890154"/>
            <a:chOff x="375312" y="5437485"/>
            <a:chExt cx="5522497" cy="89015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C0FBA4A-C7FF-480C-99ED-EE9FDD34E519}"/>
                </a:ext>
              </a:extLst>
            </p:cNvPr>
            <p:cNvSpPr txBox="1"/>
            <p:nvPr/>
          </p:nvSpPr>
          <p:spPr>
            <a:xfrm>
              <a:off x="1390117" y="5619753"/>
              <a:ext cx="4507692" cy="70788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Version Control System – Tracking Changes &amp; Maintaining History</a:t>
              </a:r>
              <a:endPara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FFED8E-0885-559F-274E-0E4C42049CDA}"/>
                </a:ext>
              </a:extLst>
            </p:cNvPr>
            <p:cNvSpPr txBox="1"/>
            <p:nvPr/>
          </p:nvSpPr>
          <p:spPr>
            <a:xfrm>
              <a:off x="375312" y="5437485"/>
              <a:ext cx="1014803" cy="73866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200" b="1" dirty="0"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  <a:endParaRPr lang="ko-KR" altLang="en-US" sz="4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3EE12FE-B05E-F95A-1324-636DEAD3CE82}"/>
              </a:ext>
            </a:extLst>
          </p:cNvPr>
          <p:cNvGrpSpPr/>
          <p:nvPr/>
        </p:nvGrpSpPr>
        <p:grpSpPr>
          <a:xfrm>
            <a:off x="6675118" y="4242835"/>
            <a:ext cx="5516882" cy="1123590"/>
            <a:chOff x="6556418" y="2225104"/>
            <a:chExt cx="5516882" cy="11235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CC1D8F-BAB7-5738-E773-A8CF6E312C9F}"/>
                </a:ext>
              </a:extLst>
            </p:cNvPr>
            <p:cNvSpPr txBox="1"/>
            <p:nvPr/>
          </p:nvSpPr>
          <p:spPr>
            <a:xfrm>
              <a:off x="7565608" y="2333031"/>
              <a:ext cx="4507692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Version Control System – Collaborative Development &amp; Concurrent Work</a:t>
              </a:r>
              <a:endPara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375FED-07E4-F7FE-7DAD-A4AF7D72B22E}"/>
                </a:ext>
              </a:extLst>
            </p:cNvPr>
            <p:cNvSpPr txBox="1"/>
            <p:nvPr/>
          </p:nvSpPr>
          <p:spPr>
            <a:xfrm>
              <a:off x="6556418" y="2225104"/>
              <a:ext cx="1014803" cy="73866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200" b="1" dirty="0"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  <a:endParaRPr lang="ko-KR" altLang="en-US" sz="4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8879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FA67F-9FE3-949B-0BFA-0706C1131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899058F3-A610-7482-9FFC-A9A36121E68C}"/>
              </a:ext>
            </a:extLst>
          </p:cNvPr>
          <p:cNvSpPr txBox="1"/>
          <p:nvPr/>
        </p:nvSpPr>
        <p:spPr>
          <a:xfrm>
            <a:off x="1811272" y="1311795"/>
            <a:ext cx="856945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kern="0" dirty="0">
                <a:solidFill>
                  <a:srgbClr val="6C1D35"/>
                </a:solidFill>
                <a:latin typeface="Arial Black" panose="020B0A04020102020204" pitchFamily="34" charset="0"/>
              </a:rPr>
              <a:t>01 </a:t>
            </a:r>
          </a:p>
          <a:p>
            <a:pPr algn="ctr"/>
            <a:r>
              <a:rPr lang="en-US" sz="5000" b="1" kern="0" dirty="0">
                <a:solidFill>
                  <a:srgbClr val="6C1D35"/>
                </a:solidFill>
                <a:latin typeface="Arial Black" panose="020B0A04020102020204" pitchFamily="34" charset="0"/>
              </a:rPr>
              <a:t>WHAT IS VERSION CONTROL SYSTEM (VCS)</a:t>
            </a:r>
          </a:p>
        </p:txBody>
      </p:sp>
      <p:pic>
        <p:nvPicPr>
          <p:cNvPr id="2" name="Google Shape;311;p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DAC0D66-9C70-022A-CBCF-211647A8730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35693" y="4677623"/>
            <a:ext cx="4720614" cy="1306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7122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6C1D35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6C3636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2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6C1D35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6C3636"/>
    </a:accent6>
    <a:hlink>
      <a:srgbClr val="CC9900"/>
    </a:hlink>
    <a:folHlink>
      <a:srgbClr val="96A9A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8403</TotalTime>
  <Words>671</Words>
  <Application>Microsoft Macintosh PowerPoint</Application>
  <PresentationFormat>Widescreen</PresentationFormat>
  <Paragraphs>132</Paragraphs>
  <Slides>24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Arial Black</vt:lpstr>
      <vt:lpstr>Calibri</vt:lpstr>
      <vt:lpstr>Montserrat Semi</vt:lpstr>
      <vt:lpstr>Source Sans Pro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NUR AMALINA BINTI HAMIDI</dc:creator>
  <cp:lastModifiedBy>NURULAQILLA BINTI KHAMIS</cp:lastModifiedBy>
  <cp:revision>172</cp:revision>
  <dcterms:created xsi:type="dcterms:W3CDTF">2023-12-31T03:09:43Z</dcterms:created>
  <dcterms:modified xsi:type="dcterms:W3CDTF">2025-11-17T05:33:24Z</dcterms:modified>
</cp:coreProperties>
</file>